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5" r:id="rId2"/>
    <p:sldId id="357" r:id="rId3"/>
    <p:sldId id="318" r:id="rId4"/>
    <p:sldId id="312" r:id="rId5"/>
    <p:sldId id="355" r:id="rId6"/>
    <p:sldId id="330" r:id="rId7"/>
    <p:sldId id="329" r:id="rId8"/>
    <p:sldId id="331" r:id="rId9"/>
    <p:sldId id="332" r:id="rId10"/>
    <p:sldId id="352" r:id="rId11"/>
    <p:sldId id="345" r:id="rId12"/>
    <p:sldId id="333" r:id="rId13"/>
    <p:sldId id="334" r:id="rId14"/>
    <p:sldId id="335" r:id="rId15"/>
    <p:sldId id="326" r:id="rId16"/>
    <p:sldId id="314" r:id="rId17"/>
    <p:sldId id="354" r:id="rId18"/>
    <p:sldId id="338" r:id="rId19"/>
    <p:sldId id="339" r:id="rId20"/>
    <p:sldId id="350" r:id="rId21"/>
    <p:sldId id="340" r:id="rId22"/>
    <p:sldId id="341" r:id="rId23"/>
    <p:sldId id="353" r:id="rId24"/>
    <p:sldId id="343" r:id="rId25"/>
    <p:sldId id="342" r:id="rId26"/>
    <p:sldId id="351" r:id="rId27"/>
    <p:sldId id="358" r:id="rId28"/>
    <p:sldId id="344" r:id="rId29"/>
    <p:sldId id="324" r:id="rId30"/>
    <p:sldId id="319" r:id="rId31"/>
    <p:sldId id="321" r:id="rId32"/>
    <p:sldId id="275" r:id="rId33"/>
    <p:sldId id="322" r:id="rId34"/>
    <p:sldId id="346" r:id="rId35"/>
    <p:sldId id="347" r:id="rId36"/>
    <p:sldId id="348" r:id="rId37"/>
    <p:sldId id="349" r:id="rId38"/>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9DA7BC-ABE5-C355-EE05-148384B4E62B}" name="Vrbíková Iva Ing." initials="VII" userId="S::iva.vrbikova@mznet.cz::0a4bc588-6d9b-473b-bc67-278a35fea0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4703"/>
  </p:normalViewPr>
  <p:slideViewPr>
    <p:cSldViewPr>
      <p:cViewPr varScale="1">
        <p:scale>
          <a:sx n="67" d="100"/>
          <a:sy n="67" d="100"/>
        </p:scale>
        <p:origin x="108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2485036-874B-4AC6-9B69-016B4A6F566E}" type="datetimeFigureOut">
              <a:rPr lang="cs-CZ" smtClean="0"/>
              <a:t>20.12.2024</a:t>
            </a:fld>
            <a:endParaRPr lang="cs-CZ"/>
          </a:p>
        </p:txBody>
      </p:sp>
      <p:sp>
        <p:nvSpPr>
          <p:cNvPr id="4" name="Zástupný symbol pro obrázek snímku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2A7F184-4F71-4EB7-8456-C554F6A8AA8D}" type="slidenum">
              <a:rPr lang="cs-CZ" smtClean="0"/>
              <a:t>‹#›</a:t>
            </a:fld>
            <a:endParaRPr lang="cs-CZ"/>
          </a:p>
        </p:txBody>
      </p:sp>
    </p:spTree>
    <p:extLst>
      <p:ext uri="{BB962C8B-B14F-4D97-AF65-F5344CB8AC3E}">
        <p14:creationId xmlns:p14="http://schemas.microsoft.com/office/powerpoint/2010/main" val="350930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430926" y="3737705"/>
            <a:ext cx="7831546" cy="5130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6999" y="6765356"/>
            <a:ext cx="9945370" cy="0"/>
          </a:xfrm>
          <a:custGeom>
            <a:avLst/>
            <a:gdLst/>
            <a:ahLst/>
            <a:cxnLst/>
            <a:rect l="l" t="t" r="r" b="b"/>
            <a:pathLst>
              <a:path w="9945370">
                <a:moveTo>
                  <a:pt x="0" y="0"/>
                </a:moveTo>
                <a:lnTo>
                  <a:pt x="9945001" y="0"/>
                </a:lnTo>
              </a:path>
            </a:pathLst>
          </a:custGeom>
          <a:ln w="12700">
            <a:solidFill>
              <a:srgbClr val="9DBEEF"/>
            </a:solidFill>
          </a:ln>
        </p:spPr>
        <p:txBody>
          <a:bodyPr wrap="square" lIns="0" tIns="0" rIns="0" bIns="0" rtlCol="0"/>
          <a:lstStyle/>
          <a:p>
            <a:endParaRPr/>
          </a:p>
        </p:txBody>
      </p:sp>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12/20/2024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ptoutline.eu/app/EffecTria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a4health.eu/calls/docs/ERA4Health_Guideline_for_Applicants_EffecTrial.pdf" TargetMode="External"/><Relationship Id="rId5" Type="http://schemas.openxmlformats.org/officeDocument/2006/relationships/hyperlink" Target="https://www.azvcr.cz/wp-content/uploads/2024/11/Podminky-zapojeni-ceskeho-uchazece_Final.pdf"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a4health.eu/calls/docs/ERA4Health_Call%20Text_EffecTrial.pdf" TargetMode="External"/><Relationship Id="rId5" Type="http://schemas.openxmlformats.org/officeDocument/2006/relationships/hyperlink" Target="https://partfinder.ncbr.gov.p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era4health.eu/calls/effectrial2025.php" TargetMode="External"/><Relationship Id="rId5" Type="http://schemas.openxmlformats.org/officeDocument/2006/relationships/hyperlink" Target="https://www.azvcr.cz/wp-content/uploads/2024/11/Podminky-zapojeni-ceskeho-uchazece_Final.pdf"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thcspartnership.eu/"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www.azvcr.cz/vyzva-2025-3/"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proposals.etag.ee/thcs/"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file:///C:\Users\432777\Downloads\thcs-jtc-2025-call-text-v1.1%20(2).pdf"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www.azvcr.cz/wp-content/uploads/2024/12/Podminky-zapojeni-ceskeho-uchazece-do-THCS-Call-2025.pdf"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file:///C:\Users\432777\Downloads\thcs-jtc-2025-call-text-v1.1%20(2).pdf" TargetMode="External"/><Relationship Id="rId5" Type="http://schemas.openxmlformats.org/officeDocument/2006/relationships/hyperlink" Target="https://partfinder.ncbr.gov.pl/"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hyperlink" Target="https://research.sehc.com/SEHCResearch/media/Research_Centre/files/Research-On-The-Run-EN.pdf" TargetMode="External"/><Relationship Id="rId13" Type="http://schemas.openxmlformats.org/officeDocument/2006/relationships/hyperlink" Target="mailto:leo@heartery.ai" TargetMode="External"/><Relationship Id="rId18" Type="http://schemas.openxmlformats.org/officeDocument/2006/relationships/hyperlink" Target="mailto:f.bredewold@uvh.nl" TargetMode="External"/><Relationship Id="rId26" Type="http://schemas.openxmlformats.org/officeDocument/2006/relationships/hyperlink" Target="mailto:ssibald@uwo.ca" TargetMode="External"/><Relationship Id="rId3" Type="http://schemas.openxmlformats.org/officeDocument/2006/relationships/hyperlink" Target="https://www.synyo.com/downloads/SYNYO.pdf" TargetMode="External"/><Relationship Id="rId21" Type="http://schemas.openxmlformats.org/officeDocument/2006/relationships/hyperlink" Target="https://primaerversorgung.gv.at/austrian-primary-healthcare-platform" TargetMode="External"/><Relationship Id="rId7" Type="http://schemas.openxmlformats.org/officeDocument/2006/relationships/hyperlink" Target="mailto:liorba3@clalit.org.il" TargetMode="External"/><Relationship Id="rId12" Type="http://schemas.openxmlformats.org/officeDocument/2006/relationships/hyperlink" Target="mailto:tania.janaudis-ferreira@mcgill.ca" TargetMode="External"/><Relationship Id="rId17" Type="http://schemas.openxmlformats.org/officeDocument/2006/relationships/hyperlink" Target="mailto:muvity@muvity.cat" TargetMode="External"/><Relationship Id="rId25" Type="http://schemas.openxmlformats.org/officeDocument/2006/relationships/hyperlink" Target="mailto:jasmin@goshen.org.il" TargetMode="External"/><Relationship Id="rId2" Type="http://schemas.openxmlformats.org/officeDocument/2006/relationships/hyperlink" Target="mailto:eusubmissions.xjenzamalta@gov.mt" TargetMode="External"/><Relationship Id="rId16" Type="http://schemas.openxmlformats.org/officeDocument/2006/relationships/hyperlink" Target="mailto:f.stelma@nivel.nl" TargetMode="External"/><Relationship Id="rId20" Type="http://schemas.openxmlformats.org/officeDocument/2006/relationships/hyperlink" Target="https://drive.google.com/file/d/1M_hmreGOQFU542puyZQpISRxNXnDNLJI/view?usp=sharing" TargetMode="External"/><Relationship Id="rId29" Type="http://schemas.openxmlformats.org/officeDocument/2006/relationships/hyperlink" Target="https://rdcu.be/d3TLD" TargetMode="External"/><Relationship Id="rId1" Type="http://schemas.openxmlformats.org/officeDocument/2006/relationships/slideLayout" Target="../slideLayouts/slideLayout5.xml"/><Relationship Id="rId6" Type="http://schemas.openxmlformats.org/officeDocument/2006/relationships/hyperlink" Target="mailto:sisenberg@bruyere.org" TargetMode="External"/><Relationship Id="rId11" Type="http://schemas.openxmlformats.org/officeDocument/2006/relationships/hyperlink" Target="https://public-health.meduniwien.ac.at/abteilungen/abteilung-pcm/" TargetMode="External"/><Relationship Id="rId24" Type="http://schemas.openxmlformats.org/officeDocument/2006/relationships/hyperlink" Target="mailto:katharina.lichtenegger@medunigraz.at" TargetMode="External"/><Relationship Id="rId5" Type="http://schemas.openxmlformats.org/officeDocument/2006/relationships/hyperlink" Target="mailto:jorditolra@eapsardenya.cat" TargetMode="External"/><Relationship Id="rId15" Type="http://schemas.openxmlformats.org/officeDocument/2006/relationships/hyperlink" Target="mailto:aestraneo@dongnocchi.it" TargetMode="External"/><Relationship Id="rId23" Type="http://schemas.openxmlformats.org/officeDocument/2006/relationships/hyperlink" Target="mailto:Federico.sottotetti@icsmaugeri.it" TargetMode="External"/><Relationship Id="rId28" Type="http://schemas.openxmlformats.org/officeDocument/2006/relationships/hyperlink" Target="mailto:fguerini@dongnocchi.it" TargetMode="External"/><Relationship Id="rId10" Type="http://schemas.openxmlformats.org/officeDocument/2006/relationships/hyperlink" Target="mailto:silvia.wojczewski@meduniwien.ac.at" TargetMode="External"/><Relationship Id="rId19" Type="http://schemas.openxmlformats.org/officeDocument/2006/relationships/hyperlink" Target="mailto:amina.pereno@polito.it" TargetMode="External"/><Relationship Id="rId4" Type="http://schemas.openxmlformats.org/officeDocument/2006/relationships/hyperlink" Target="mailto:brita.gjerstad@uis.no" TargetMode="External"/><Relationship Id="rId9" Type="http://schemas.openxmlformats.org/officeDocument/2006/relationships/hyperlink" Target="mailto:guy.livne@moh.gov.il" TargetMode="External"/><Relationship Id="rId14" Type="http://schemas.openxmlformats.org/officeDocument/2006/relationships/hyperlink" Target="mailto:miriamcabrita@shine2.eu" TargetMode="External"/><Relationship Id="rId22" Type="http://schemas.openxmlformats.org/officeDocument/2006/relationships/hyperlink" Target="mailto:maximilian.schwarz@goeg.at" TargetMode="External"/><Relationship Id="rId27" Type="http://schemas.openxmlformats.org/officeDocument/2006/relationships/hyperlink" Target="mailto:liuvone@dongnocchi.i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file:///C:\Users\432777\Downloads\thcs-jtc-2025-call-text-v1.1%20(2).pdf" TargetMode="External"/><Relationship Id="rId5" Type="http://schemas.openxmlformats.org/officeDocument/2006/relationships/hyperlink" Target="https://www.azvcr.cz/wp-content/uploads/2024/12/Podminky-zapojeni-ceskeho-uchazece-do-THCS-Call-2025.pdf"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era4health.eu/"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www.ejprarediseases.org/erdera/"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www.azvcr.cz/vyzva-2025/"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www.icpermed.eu/en/ep-permed.php"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www.eppermed.eu/news-events/events/ep-permed-jtc2025-information-day/" TargetMode="External"/><Relationship Id="rId5" Type="http://schemas.openxmlformats.org/officeDocument/2006/relationships/hyperlink" Target="https://www.azvcr.cz/vyzva-2025-4/"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www.azvcr.cz/"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hyperlink" Target="https://www.azvcr.cz/vyzva-2025-2/"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4" name="object 4"/>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5" name="object 5"/>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pPr marL="12700" algn="r">
              <a:lnSpc>
                <a:spcPct val="100000"/>
              </a:lnSpc>
              <a:spcBef>
                <a:spcPts val="100"/>
              </a:spcBef>
            </a:pPr>
            <a:endParaRPr lang="cs-CZ" sz="1800" dirty="0">
              <a:latin typeface="+mj-lt"/>
              <a:ea typeface="Tahoma" panose="020B0604030504040204" pitchFamily="34" charset="0"/>
              <a:cs typeface="Tahoma" panose="020B0604030504040204" pitchFamily="34" charset="0"/>
            </a:endParaRPr>
          </a:p>
        </p:txBody>
      </p:sp>
      <p:grpSp>
        <p:nvGrpSpPr>
          <p:cNvPr id="6" name="object 6"/>
          <p:cNvGrpSpPr/>
          <p:nvPr/>
        </p:nvGrpSpPr>
        <p:grpSpPr>
          <a:xfrm>
            <a:off x="4175995" y="819005"/>
            <a:ext cx="2340610" cy="2340610"/>
            <a:chOff x="4175995" y="819005"/>
            <a:chExt cx="2340610" cy="2340610"/>
          </a:xfrm>
        </p:grpSpPr>
        <p:sp>
          <p:nvSpPr>
            <p:cNvPr id="7" name="object 7"/>
            <p:cNvSpPr/>
            <p:nvPr/>
          </p:nvSpPr>
          <p:spPr>
            <a:xfrm>
              <a:off x="4175995" y="819793"/>
              <a:ext cx="2059305" cy="2339340"/>
            </a:xfrm>
            <a:custGeom>
              <a:avLst/>
              <a:gdLst/>
              <a:ahLst/>
              <a:cxnLst/>
              <a:rect l="l" t="t" r="r" b="b"/>
              <a:pathLst>
                <a:path w="2059304" h="2339340">
                  <a:moveTo>
                    <a:pt x="1129982" y="0"/>
                  </a:moveTo>
                  <a:lnTo>
                    <a:pt x="1081950" y="2583"/>
                  </a:lnTo>
                  <a:lnTo>
                    <a:pt x="1034452" y="7079"/>
                  </a:lnTo>
                  <a:lnTo>
                    <a:pt x="987524" y="13449"/>
                  </a:lnTo>
                  <a:lnTo>
                    <a:pt x="941206" y="21655"/>
                  </a:lnTo>
                  <a:lnTo>
                    <a:pt x="895534" y="31658"/>
                  </a:lnTo>
                  <a:lnTo>
                    <a:pt x="850549" y="43421"/>
                  </a:lnTo>
                  <a:lnTo>
                    <a:pt x="806286" y="56906"/>
                  </a:lnTo>
                  <a:lnTo>
                    <a:pt x="762786" y="72074"/>
                  </a:lnTo>
                  <a:lnTo>
                    <a:pt x="720085" y="88887"/>
                  </a:lnTo>
                  <a:lnTo>
                    <a:pt x="678222" y="107308"/>
                  </a:lnTo>
                  <a:lnTo>
                    <a:pt x="637235" y="127297"/>
                  </a:lnTo>
                  <a:lnTo>
                    <a:pt x="597162" y="148817"/>
                  </a:lnTo>
                  <a:lnTo>
                    <a:pt x="558041" y="171830"/>
                  </a:lnTo>
                  <a:lnTo>
                    <a:pt x="519911" y="196298"/>
                  </a:lnTo>
                  <a:lnTo>
                    <a:pt x="482809" y="222182"/>
                  </a:lnTo>
                  <a:lnTo>
                    <a:pt x="446774" y="249445"/>
                  </a:lnTo>
                  <a:lnTo>
                    <a:pt x="411843" y="278048"/>
                  </a:lnTo>
                  <a:lnTo>
                    <a:pt x="378055" y="307952"/>
                  </a:lnTo>
                  <a:lnTo>
                    <a:pt x="345448" y="339121"/>
                  </a:lnTo>
                  <a:lnTo>
                    <a:pt x="314060" y="371516"/>
                  </a:lnTo>
                  <a:lnTo>
                    <a:pt x="283929" y="405098"/>
                  </a:lnTo>
                  <a:lnTo>
                    <a:pt x="255094" y="439830"/>
                  </a:lnTo>
                  <a:lnTo>
                    <a:pt x="227592" y="475674"/>
                  </a:lnTo>
                  <a:lnTo>
                    <a:pt x="201461" y="512590"/>
                  </a:lnTo>
                  <a:lnTo>
                    <a:pt x="176740" y="550542"/>
                  </a:lnTo>
                  <a:lnTo>
                    <a:pt x="153467" y="589491"/>
                  </a:lnTo>
                  <a:lnTo>
                    <a:pt x="131679" y="629399"/>
                  </a:lnTo>
                  <a:lnTo>
                    <a:pt x="111416" y="670228"/>
                  </a:lnTo>
                  <a:lnTo>
                    <a:pt x="92714" y="711939"/>
                  </a:lnTo>
                  <a:lnTo>
                    <a:pt x="75613" y="754495"/>
                  </a:lnTo>
                  <a:lnTo>
                    <a:pt x="60150" y="797858"/>
                  </a:lnTo>
                  <a:lnTo>
                    <a:pt x="46364" y="841988"/>
                  </a:lnTo>
                  <a:lnTo>
                    <a:pt x="34292" y="886849"/>
                  </a:lnTo>
                  <a:lnTo>
                    <a:pt x="23972" y="932402"/>
                  </a:lnTo>
                  <a:lnTo>
                    <a:pt x="15444" y="978609"/>
                  </a:lnTo>
                  <a:lnTo>
                    <a:pt x="8744" y="1025431"/>
                  </a:lnTo>
                  <a:lnTo>
                    <a:pt x="3911" y="1072831"/>
                  </a:lnTo>
                  <a:lnTo>
                    <a:pt x="984" y="1120771"/>
                  </a:lnTo>
                  <a:lnTo>
                    <a:pt x="0" y="1169212"/>
                  </a:lnTo>
                  <a:lnTo>
                    <a:pt x="266" y="1192301"/>
                  </a:lnTo>
                  <a:lnTo>
                    <a:pt x="2309" y="1242915"/>
                  </a:lnTo>
                  <a:lnTo>
                    <a:pt x="6385" y="1291918"/>
                  </a:lnTo>
                  <a:lnTo>
                    <a:pt x="12456" y="1340324"/>
                  </a:lnTo>
                  <a:lnTo>
                    <a:pt x="20482" y="1388092"/>
                  </a:lnTo>
                  <a:lnTo>
                    <a:pt x="30425" y="1435179"/>
                  </a:lnTo>
                  <a:lnTo>
                    <a:pt x="42246" y="1481546"/>
                  </a:lnTo>
                  <a:lnTo>
                    <a:pt x="55905" y="1527149"/>
                  </a:lnTo>
                  <a:lnTo>
                    <a:pt x="71702" y="1573104"/>
                  </a:lnTo>
                  <a:lnTo>
                    <a:pt x="89332" y="1618172"/>
                  </a:lnTo>
                  <a:lnTo>
                    <a:pt x="108751" y="1662310"/>
                  </a:lnTo>
                  <a:lnTo>
                    <a:pt x="129914" y="1705472"/>
                  </a:lnTo>
                  <a:lnTo>
                    <a:pt x="152777" y="1747614"/>
                  </a:lnTo>
                  <a:lnTo>
                    <a:pt x="177293" y="1788692"/>
                  </a:lnTo>
                  <a:lnTo>
                    <a:pt x="203420" y="1828659"/>
                  </a:lnTo>
                  <a:lnTo>
                    <a:pt x="231111" y="1867473"/>
                  </a:lnTo>
                  <a:lnTo>
                    <a:pt x="260323" y="1905087"/>
                  </a:lnTo>
                  <a:lnTo>
                    <a:pt x="291011" y="1941458"/>
                  </a:lnTo>
                  <a:lnTo>
                    <a:pt x="323129" y="1976541"/>
                  </a:lnTo>
                  <a:lnTo>
                    <a:pt x="356633" y="2010291"/>
                  </a:lnTo>
                  <a:lnTo>
                    <a:pt x="391479" y="2042664"/>
                  </a:lnTo>
                  <a:lnTo>
                    <a:pt x="427621" y="2073614"/>
                  </a:lnTo>
                  <a:lnTo>
                    <a:pt x="465015" y="2103097"/>
                  </a:lnTo>
                  <a:lnTo>
                    <a:pt x="503616" y="2131069"/>
                  </a:lnTo>
                  <a:lnTo>
                    <a:pt x="543380" y="2157485"/>
                  </a:lnTo>
                  <a:lnTo>
                    <a:pt x="584261" y="2182299"/>
                  </a:lnTo>
                  <a:lnTo>
                    <a:pt x="626215" y="2205468"/>
                  </a:lnTo>
                  <a:lnTo>
                    <a:pt x="669197" y="2226947"/>
                  </a:lnTo>
                  <a:lnTo>
                    <a:pt x="713163" y="2246691"/>
                  </a:lnTo>
                  <a:lnTo>
                    <a:pt x="758068" y="2264656"/>
                  </a:lnTo>
                  <a:lnTo>
                    <a:pt x="803866" y="2280796"/>
                  </a:lnTo>
                  <a:lnTo>
                    <a:pt x="850514" y="2295067"/>
                  </a:lnTo>
                  <a:lnTo>
                    <a:pt x="897966" y="2307425"/>
                  </a:lnTo>
                  <a:lnTo>
                    <a:pt x="946178" y="2317824"/>
                  </a:lnTo>
                  <a:lnTo>
                    <a:pt x="995106" y="2326221"/>
                  </a:lnTo>
                  <a:lnTo>
                    <a:pt x="1044703" y="2332570"/>
                  </a:lnTo>
                  <a:lnTo>
                    <a:pt x="1094926" y="2336826"/>
                  </a:lnTo>
                  <a:lnTo>
                    <a:pt x="1145730" y="2338946"/>
                  </a:lnTo>
                  <a:lnTo>
                    <a:pt x="1161872" y="2339212"/>
                  </a:lnTo>
                  <a:lnTo>
                    <a:pt x="1194282" y="2338946"/>
                  </a:lnTo>
                  <a:lnTo>
                    <a:pt x="1241939" y="2336403"/>
                  </a:lnTo>
                  <a:lnTo>
                    <a:pt x="1288899" y="2331390"/>
                  </a:lnTo>
                  <a:lnTo>
                    <a:pt x="1335099" y="2323969"/>
                  </a:lnTo>
                  <a:lnTo>
                    <a:pt x="1380474" y="2314206"/>
                  </a:lnTo>
                  <a:lnTo>
                    <a:pt x="1424959" y="2302166"/>
                  </a:lnTo>
                  <a:lnTo>
                    <a:pt x="1468490" y="2287913"/>
                  </a:lnTo>
                  <a:lnTo>
                    <a:pt x="1511003" y="2271511"/>
                  </a:lnTo>
                  <a:lnTo>
                    <a:pt x="1552432" y="2253026"/>
                  </a:lnTo>
                  <a:lnTo>
                    <a:pt x="1592713" y="2232521"/>
                  </a:lnTo>
                  <a:lnTo>
                    <a:pt x="1631783" y="2210061"/>
                  </a:lnTo>
                  <a:lnTo>
                    <a:pt x="1669575" y="2185712"/>
                  </a:lnTo>
                  <a:lnTo>
                    <a:pt x="1706026" y="2159537"/>
                  </a:lnTo>
                  <a:lnTo>
                    <a:pt x="1741071" y="2131602"/>
                  </a:lnTo>
                  <a:lnTo>
                    <a:pt x="1774646" y="2101970"/>
                  </a:lnTo>
                  <a:lnTo>
                    <a:pt x="1806686" y="2070706"/>
                  </a:lnTo>
                  <a:lnTo>
                    <a:pt x="1837126" y="2037875"/>
                  </a:lnTo>
                  <a:lnTo>
                    <a:pt x="1865902" y="2003542"/>
                  </a:lnTo>
                  <a:lnTo>
                    <a:pt x="1892950" y="1967771"/>
                  </a:lnTo>
                  <a:lnTo>
                    <a:pt x="1918205" y="1930626"/>
                  </a:lnTo>
                  <a:lnTo>
                    <a:pt x="1941603" y="1892173"/>
                  </a:lnTo>
                  <a:lnTo>
                    <a:pt x="1963078" y="1852476"/>
                  </a:lnTo>
                  <a:lnTo>
                    <a:pt x="1982567" y="1811599"/>
                  </a:lnTo>
                  <a:lnTo>
                    <a:pt x="2000004" y="1769607"/>
                  </a:lnTo>
                  <a:lnTo>
                    <a:pt x="2015326" y="1726564"/>
                  </a:lnTo>
                  <a:lnTo>
                    <a:pt x="2028468" y="1682536"/>
                  </a:lnTo>
                  <a:lnTo>
                    <a:pt x="2039365" y="1637587"/>
                  </a:lnTo>
                  <a:lnTo>
                    <a:pt x="2047953" y="1591781"/>
                  </a:lnTo>
                  <a:lnTo>
                    <a:pt x="2054167" y="1545183"/>
                  </a:lnTo>
                  <a:lnTo>
                    <a:pt x="2057943" y="1497858"/>
                  </a:lnTo>
                  <a:lnTo>
                    <a:pt x="2059216" y="1449870"/>
                  </a:lnTo>
                  <a:lnTo>
                    <a:pt x="2057904" y="1401125"/>
                  </a:lnTo>
                  <a:lnTo>
                    <a:pt x="2054011" y="1353081"/>
                  </a:lnTo>
                  <a:lnTo>
                    <a:pt x="2047605" y="1305802"/>
                  </a:lnTo>
                  <a:lnTo>
                    <a:pt x="2038749" y="1259355"/>
                  </a:lnTo>
                  <a:lnTo>
                    <a:pt x="2027510" y="1213803"/>
                  </a:lnTo>
                  <a:lnTo>
                    <a:pt x="2013953" y="1169212"/>
                  </a:lnTo>
                  <a:lnTo>
                    <a:pt x="1996179" y="1217871"/>
                  </a:lnTo>
                  <a:lnTo>
                    <a:pt x="1975702" y="1265158"/>
                  </a:lnTo>
                  <a:lnTo>
                    <a:pt x="1952613" y="1310980"/>
                  </a:lnTo>
                  <a:lnTo>
                    <a:pt x="1927007" y="1355241"/>
                  </a:lnTo>
                  <a:lnTo>
                    <a:pt x="1898977" y="1397846"/>
                  </a:lnTo>
                  <a:lnTo>
                    <a:pt x="1868617" y="1438699"/>
                  </a:lnTo>
                  <a:lnTo>
                    <a:pt x="1836020" y="1477705"/>
                  </a:lnTo>
                  <a:lnTo>
                    <a:pt x="1801280" y="1514769"/>
                  </a:lnTo>
                  <a:lnTo>
                    <a:pt x="1764491" y="1549796"/>
                  </a:lnTo>
                  <a:lnTo>
                    <a:pt x="1725745" y="1582690"/>
                  </a:lnTo>
                  <a:lnTo>
                    <a:pt x="1685137" y="1613357"/>
                  </a:lnTo>
                  <a:lnTo>
                    <a:pt x="1644699" y="1640521"/>
                  </a:lnTo>
                  <a:lnTo>
                    <a:pt x="1602735" y="1665488"/>
                  </a:lnTo>
                  <a:lnTo>
                    <a:pt x="1559328" y="1688175"/>
                  </a:lnTo>
                  <a:lnTo>
                    <a:pt x="1514560" y="1708501"/>
                  </a:lnTo>
                  <a:lnTo>
                    <a:pt x="1468514" y="1726382"/>
                  </a:lnTo>
                  <a:lnTo>
                    <a:pt x="1421272" y="1741739"/>
                  </a:lnTo>
                  <a:lnTo>
                    <a:pt x="1372916" y="1754487"/>
                  </a:lnTo>
                  <a:lnTo>
                    <a:pt x="1323528" y="1764545"/>
                  </a:lnTo>
                  <a:lnTo>
                    <a:pt x="1273191" y="1771831"/>
                  </a:lnTo>
                  <a:lnTo>
                    <a:pt x="1221988" y="1776263"/>
                  </a:lnTo>
                  <a:lnTo>
                    <a:pt x="1170000" y="1777758"/>
                  </a:lnTo>
                  <a:lnTo>
                    <a:pt x="1119093" y="1776325"/>
                  </a:lnTo>
                  <a:lnTo>
                    <a:pt x="1068939" y="1772075"/>
                  </a:lnTo>
                  <a:lnTo>
                    <a:pt x="1019612" y="1765087"/>
                  </a:lnTo>
                  <a:lnTo>
                    <a:pt x="971191" y="1755438"/>
                  </a:lnTo>
                  <a:lnTo>
                    <a:pt x="923754" y="1743205"/>
                  </a:lnTo>
                  <a:lnTo>
                    <a:pt x="877376" y="1728465"/>
                  </a:lnTo>
                  <a:lnTo>
                    <a:pt x="832137" y="1711296"/>
                  </a:lnTo>
                  <a:lnTo>
                    <a:pt x="788112" y="1691774"/>
                  </a:lnTo>
                  <a:lnTo>
                    <a:pt x="745379" y="1669978"/>
                  </a:lnTo>
                  <a:lnTo>
                    <a:pt x="704016" y="1645983"/>
                  </a:lnTo>
                  <a:lnTo>
                    <a:pt x="664099" y="1619868"/>
                  </a:lnTo>
                  <a:lnTo>
                    <a:pt x="625706" y="1591710"/>
                  </a:lnTo>
                  <a:lnTo>
                    <a:pt x="588914" y="1561586"/>
                  </a:lnTo>
                  <a:lnTo>
                    <a:pt x="553801" y="1529573"/>
                  </a:lnTo>
                  <a:lnTo>
                    <a:pt x="520443" y="1495749"/>
                  </a:lnTo>
                  <a:lnTo>
                    <a:pt x="488919" y="1460191"/>
                  </a:lnTo>
                  <a:lnTo>
                    <a:pt x="459304" y="1422975"/>
                  </a:lnTo>
                  <a:lnTo>
                    <a:pt x="431677" y="1384180"/>
                  </a:lnTo>
                  <a:lnTo>
                    <a:pt x="406115" y="1343882"/>
                  </a:lnTo>
                  <a:lnTo>
                    <a:pt x="382695" y="1302160"/>
                  </a:lnTo>
                  <a:lnTo>
                    <a:pt x="361494" y="1259089"/>
                  </a:lnTo>
                  <a:lnTo>
                    <a:pt x="342590" y="1214747"/>
                  </a:lnTo>
                  <a:lnTo>
                    <a:pt x="326059" y="1169212"/>
                  </a:lnTo>
                  <a:lnTo>
                    <a:pt x="312502" y="1124567"/>
                  </a:lnTo>
                  <a:lnTo>
                    <a:pt x="301263" y="1078978"/>
                  </a:lnTo>
                  <a:lnTo>
                    <a:pt x="292407" y="1032506"/>
                  </a:lnTo>
                  <a:lnTo>
                    <a:pt x="286001" y="985216"/>
                  </a:lnTo>
                  <a:lnTo>
                    <a:pt x="282108" y="937169"/>
                  </a:lnTo>
                  <a:lnTo>
                    <a:pt x="280797" y="888428"/>
                  </a:lnTo>
                  <a:lnTo>
                    <a:pt x="282357" y="835276"/>
                  </a:lnTo>
                  <a:lnTo>
                    <a:pt x="286980" y="782951"/>
                  </a:lnTo>
                  <a:lnTo>
                    <a:pt x="294580" y="731539"/>
                  </a:lnTo>
                  <a:lnTo>
                    <a:pt x="305071" y="681127"/>
                  </a:lnTo>
                  <a:lnTo>
                    <a:pt x="318366" y="631805"/>
                  </a:lnTo>
                  <a:lnTo>
                    <a:pt x="334380" y="583660"/>
                  </a:lnTo>
                  <a:lnTo>
                    <a:pt x="353026" y="536778"/>
                  </a:lnTo>
                  <a:lnTo>
                    <a:pt x="374218" y="491248"/>
                  </a:lnTo>
                  <a:lnTo>
                    <a:pt x="397546" y="447691"/>
                  </a:lnTo>
                  <a:lnTo>
                    <a:pt x="423182" y="405621"/>
                  </a:lnTo>
                  <a:lnTo>
                    <a:pt x="451041" y="365122"/>
                  </a:lnTo>
                  <a:lnTo>
                    <a:pt x="481038" y="326279"/>
                  </a:lnTo>
                  <a:lnTo>
                    <a:pt x="513088" y="289177"/>
                  </a:lnTo>
                  <a:lnTo>
                    <a:pt x="547108" y="253901"/>
                  </a:lnTo>
                  <a:lnTo>
                    <a:pt x="583011" y="220536"/>
                  </a:lnTo>
                  <a:lnTo>
                    <a:pt x="620714" y="189165"/>
                  </a:lnTo>
                  <a:lnTo>
                    <a:pt x="660132" y="159874"/>
                  </a:lnTo>
                  <a:lnTo>
                    <a:pt x="701180" y="132748"/>
                  </a:lnTo>
                  <a:lnTo>
                    <a:pt x="743773" y="107871"/>
                  </a:lnTo>
                  <a:lnTo>
                    <a:pt x="787826" y="85328"/>
                  </a:lnTo>
                  <a:lnTo>
                    <a:pt x="833256" y="65204"/>
                  </a:lnTo>
                  <a:lnTo>
                    <a:pt x="879977" y="47584"/>
                  </a:lnTo>
                  <a:lnTo>
                    <a:pt x="927904" y="32552"/>
                  </a:lnTo>
                  <a:lnTo>
                    <a:pt x="976952" y="20192"/>
                  </a:lnTo>
                  <a:lnTo>
                    <a:pt x="1027038" y="10591"/>
                  </a:lnTo>
                  <a:lnTo>
                    <a:pt x="1078076" y="3831"/>
                  </a:lnTo>
                  <a:lnTo>
                    <a:pt x="1129982" y="0"/>
                  </a:lnTo>
                  <a:close/>
                </a:path>
              </a:pathLst>
            </a:custGeom>
            <a:solidFill>
              <a:srgbClr val="8CCDF2"/>
            </a:solidFill>
          </p:spPr>
          <p:txBody>
            <a:bodyPr wrap="square" lIns="0" tIns="0" rIns="0" bIns="0" rtlCol="0"/>
            <a:lstStyle/>
            <a:p>
              <a:endParaRPr/>
            </a:p>
          </p:txBody>
        </p:sp>
        <p:sp>
          <p:nvSpPr>
            <p:cNvPr id="8" name="object 8"/>
            <p:cNvSpPr/>
            <p:nvPr/>
          </p:nvSpPr>
          <p:spPr>
            <a:xfrm>
              <a:off x="4456773" y="819010"/>
              <a:ext cx="2059305" cy="2339975"/>
            </a:xfrm>
            <a:custGeom>
              <a:avLst/>
              <a:gdLst/>
              <a:ahLst/>
              <a:cxnLst/>
              <a:rect l="l" t="t" r="r" b="b"/>
              <a:pathLst>
                <a:path w="2059304" h="2339975">
                  <a:moveTo>
                    <a:pt x="1098143" y="1170012"/>
                  </a:moveTo>
                  <a:lnTo>
                    <a:pt x="1092631" y="1122108"/>
                  </a:lnTo>
                  <a:lnTo>
                    <a:pt x="1076909" y="1078141"/>
                  </a:lnTo>
                  <a:lnTo>
                    <a:pt x="1052245" y="1039342"/>
                  </a:lnTo>
                  <a:lnTo>
                    <a:pt x="1019898" y="1006983"/>
                  </a:lnTo>
                  <a:lnTo>
                    <a:pt x="981100" y="982332"/>
                  </a:lnTo>
                  <a:lnTo>
                    <a:pt x="937120" y="966609"/>
                  </a:lnTo>
                  <a:lnTo>
                    <a:pt x="889215" y="961085"/>
                  </a:lnTo>
                  <a:lnTo>
                    <a:pt x="841311" y="966609"/>
                  </a:lnTo>
                  <a:lnTo>
                    <a:pt x="797331" y="982332"/>
                  </a:lnTo>
                  <a:lnTo>
                    <a:pt x="758545" y="1006983"/>
                  </a:lnTo>
                  <a:lnTo>
                    <a:pt x="726186" y="1039342"/>
                  </a:lnTo>
                  <a:lnTo>
                    <a:pt x="701522" y="1078141"/>
                  </a:lnTo>
                  <a:lnTo>
                    <a:pt x="685812" y="1122108"/>
                  </a:lnTo>
                  <a:lnTo>
                    <a:pt x="680288" y="1170012"/>
                  </a:lnTo>
                  <a:lnTo>
                    <a:pt x="685812" y="1217930"/>
                  </a:lnTo>
                  <a:lnTo>
                    <a:pt x="701522" y="1261897"/>
                  </a:lnTo>
                  <a:lnTo>
                    <a:pt x="726186" y="1300695"/>
                  </a:lnTo>
                  <a:lnTo>
                    <a:pt x="758545" y="1333055"/>
                  </a:lnTo>
                  <a:lnTo>
                    <a:pt x="797331" y="1357706"/>
                  </a:lnTo>
                  <a:lnTo>
                    <a:pt x="841311" y="1373428"/>
                  </a:lnTo>
                  <a:lnTo>
                    <a:pt x="889215" y="1378940"/>
                  </a:lnTo>
                  <a:lnTo>
                    <a:pt x="937120" y="1373428"/>
                  </a:lnTo>
                  <a:lnTo>
                    <a:pt x="981100" y="1357706"/>
                  </a:lnTo>
                  <a:lnTo>
                    <a:pt x="1019898" y="1333055"/>
                  </a:lnTo>
                  <a:lnTo>
                    <a:pt x="1052245" y="1300695"/>
                  </a:lnTo>
                  <a:lnTo>
                    <a:pt x="1076909" y="1261897"/>
                  </a:lnTo>
                  <a:lnTo>
                    <a:pt x="1092631" y="1217930"/>
                  </a:lnTo>
                  <a:lnTo>
                    <a:pt x="1098143" y="1170012"/>
                  </a:lnTo>
                  <a:close/>
                </a:path>
                <a:path w="2059304" h="2339975">
                  <a:moveTo>
                    <a:pt x="2059216" y="1170000"/>
                  </a:moveTo>
                  <a:lnTo>
                    <a:pt x="2058225" y="1121156"/>
                  </a:lnTo>
                  <a:lnTo>
                    <a:pt x="2055241" y="1072832"/>
                  </a:lnTo>
                  <a:lnTo>
                    <a:pt x="2050326" y="1025042"/>
                  </a:lnTo>
                  <a:lnTo>
                    <a:pt x="2043518" y="977849"/>
                  </a:lnTo>
                  <a:lnTo>
                    <a:pt x="2034844" y="931278"/>
                  </a:lnTo>
                  <a:lnTo>
                    <a:pt x="2024354" y="885380"/>
                  </a:lnTo>
                  <a:lnTo>
                    <a:pt x="2012086" y="840181"/>
                  </a:lnTo>
                  <a:lnTo>
                    <a:pt x="1998078" y="795731"/>
                  </a:lnTo>
                  <a:lnTo>
                    <a:pt x="1982368" y="752068"/>
                  </a:lnTo>
                  <a:lnTo>
                    <a:pt x="1964994" y="709218"/>
                  </a:lnTo>
                  <a:lnTo>
                    <a:pt x="1945982" y="667232"/>
                  </a:lnTo>
                  <a:lnTo>
                    <a:pt x="1925408" y="626148"/>
                  </a:lnTo>
                  <a:lnTo>
                    <a:pt x="1903272" y="586003"/>
                  </a:lnTo>
                  <a:lnTo>
                    <a:pt x="1879638" y="546836"/>
                  </a:lnTo>
                  <a:lnTo>
                    <a:pt x="1854530" y="508698"/>
                  </a:lnTo>
                  <a:lnTo>
                    <a:pt x="1827999" y="471601"/>
                  </a:lnTo>
                  <a:lnTo>
                    <a:pt x="1800072" y="435610"/>
                  </a:lnTo>
                  <a:lnTo>
                    <a:pt x="1770811" y="400748"/>
                  </a:lnTo>
                  <a:lnTo>
                    <a:pt x="1740217" y="367068"/>
                  </a:lnTo>
                  <a:lnTo>
                    <a:pt x="1708365" y="334594"/>
                  </a:lnTo>
                  <a:lnTo>
                    <a:pt x="1675282" y="303377"/>
                  </a:lnTo>
                  <a:lnTo>
                    <a:pt x="1641005" y="273456"/>
                  </a:lnTo>
                  <a:lnTo>
                    <a:pt x="1605559" y="244856"/>
                  </a:lnTo>
                  <a:lnTo>
                    <a:pt x="1569008" y="217627"/>
                  </a:lnTo>
                  <a:lnTo>
                    <a:pt x="1531378" y="191820"/>
                  </a:lnTo>
                  <a:lnTo>
                    <a:pt x="1492719" y="167449"/>
                  </a:lnTo>
                  <a:lnTo>
                    <a:pt x="1453057" y="144576"/>
                  </a:lnTo>
                  <a:lnTo>
                    <a:pt x="1412430" y="123215"/>
                  </a:lnTo>
                  <a:lnTo>
                    <a:pt x="1370888" y="103428"/>
                  </a:lnTo>
                  <a:lnTo>
                    <a:pt x="1328470" y="85242"/>
                  </a:lnTo>
                  <a:lnTo>
                    <a:pt x="1285201" y="68707"/>
                  </a:lnTo>
                  <a:lnTo>
                    <a:pt x="1241145" y="53848"/>
                  </a:lnTo>
                  <a:lnTo>
                    <a:pt x="1196314" y="40716"/>
                  </a:lnTo>
                  <a:lnTo>
                    <a:pt x="1150759" y="29349"/>
                  </a:lnTo>
                  <a:lnTo>
                    <a:pt x="1104519" y="19773"/>
                  </a:lnTo>
                  <a:lnTo>
                    <a:pt x="1057630" y="12039"/>
                  </a:lnTo>
                  <a:lnTo>
                    <a:pt x="1010145" y="6184"/>
                  </a:lnTo>
                  <a:lnTo>
                    <a:pt x="962075" y="2247"/>
                  </a:lnTo>
                  <a:lnTo>
                    <a:pt x="913485" y="266"/>
                  </a:lnTo>
                  <a:lnTo>
                    <a:pt x="881075" y="0"/>
                  </a:lnTo>
                  <a:lnTo>
                    <a:pt x="849198" y="787"/>
                  </a:lnTo>
                  <a:lnTo>
                    <a:pt x="797293" y="4622"/>
                  </a:lnTo>
                  <a:lnTo>
                    <a:pt x="746264" y="11379"/>
                  </a:lnTo>
                  <a:lnTo>
                    <a:pt x="696175" y="20980"/>
                  </a:lnTo>
                  <a:lnTo>
                    <a:pt x="647128" y="33337"/>
                  </a:lnTo>
                  <a:lnTo>
                    <a:pt x="599198" y="48374"/>
                  </a:lnTo>
                  <a:lnTo>
                    <a:pt x="552475" y="65989"/>
                  </a:lnTo>
                  <a:lnTo>
                    <a:pt x="507047" y="86118"/>
                  </a:lnTo>
                  <a:lnTo>
                    <a:pt x="462991" y="108661"/>
                  </a:lnTo>
                  <a:lnTo>
                    <a:pt x="420395" y="133540"/>
                  </a:lnTo>
                  <a:lnTo>
                    <a:pt x="379349" y="160667"/>
                  </a:lnTo>
                  <a:lnTo>
                    <a:pt x="339928" y="189953"/>
                  </a:lnTo>
                  <a:lnTo>
                    <a:pt x="302234" y="221322"/>
                  </a:lnTo>
                  <a:lnTo>
                    <a:pt x="266319" y="254685"/>
                  </a:lnTo>
                  <a:lnTo>
                    <a:pt x="232308" y="289966"/>
                  </a:lnTo>
                  <a:lnTo>
                    <a:pt x="200253" y="327063"/>
                  </a:lnTo>
                  <a:lnTo>
                    <a:pt x="170256" y="365912"/>
                  </a:lnTo>
                  <a:lnTo>
                    <a:pt x="142392" y="406412"/>
                  </a:lnTo>
                  <a:lnTo>
                    <a:pt x="116751" y="448475"/>
                  </a:lnTo>
                  <a:lnTo>
                    <a:pt x="93421" y="492036"/>
                  </a:lnTo>
                  <a:lnTo>
                    <a:pt x="72237" y="537565"/>
                  </a:lnTo>
                  <a:lnTo>
                    <a:pt x="53594" y="584454"/>
                  </a:lnTo>
                  <a:lnTo>
                    <a:pt x="37579" y="632599"/>
                  </a:lnTo>
                  <a:lnTo>
                    <a:pt x="24282" y="681913"/>
                  </a:lnTo>
                  <a:lnTo>
                    <a:pt x="13792" y="732332"/>
                  </a:lnTo>
                  <a:lnTo>
                    <a:pt x="6184" y="783742"/>
                  </a:lnTo>
                  <a:lnTo>
                    <a:pt x="1562" y="836066"/>
                  </a:lnTo>
                  <a:lnTo>
                    <a:pt x="0" y="889215"/>
                  </a:lnTo>
                  <a:lnTo>
                    <a:pt x="1320" y="937958"/>
                  </a:lnTo>
                  <a:lnTo>
                    <a:pt x="5207" y="986015"/>
                  </a:lnTo>
                  <a:lnTo>
                    <a:pt x="11620" y="1033297"/>
                  </a:lnTo>
                  <a:lnTo>
                    <a:pt x="20485" y="1079766"/>
                  </a:lnTo>
                  <a:lnTo>
                    <a:pt x="31724" y="1125359"/>
                  </a:lnTo>
                  <a:lnTo>
                    <a:pt x="45275" y="1170000"/>
                  </a:lnTo>
                  <a:lnTo>
                    <a:pt x="61810" y="1124470"/>
                  </a:lnTo>
                  <a:lnTo>
                    <a:pt x="80708" y="1080122"/>
                  </a:lnTo>
                  <a:lnTo>
                    <a:pt x="101917" y="1037056"/>
                  </a:lnTo>
                  <a:lnTo>
                    <a:pt x="125336" y="995324"/>
                  </a:lnTo>
                  <a:lnTo>
                    <a:pt x="150888" y="955027"/>
                  </a:lnTo>
                  <a:lnTo>
                    <a:pt x="178523" y="916241"/>
                  </a:lnTo>
                  <a:lnTo>
                    <a:pt x="208127" y="879017"/>
                  </a:lnTo>
                  <a:lnTo>
                    <a:pt x="239661" y="843457"/>
                  </a:lnTo>
                  <a:lnTo>
                    <a:pt x="273011" y="809637"/>
                  </a:lnTo>
                  <a:lnTo>
                    <a:pt x="308127" y="777621"/>
                  </a:lnTo>
                  <a:lnTo>
                    <a:pt x="344919" y="747496"/>
                  </a:lnTo>
                  <a:lnTo>
                    <a:pt x="383311" y="719340"/>
                  </a:lnTo>
                  <a:lnTo>
                    <a:pt x="423227" y="693216"/>
                  </a:lnTo>
                  <a:lnTo>
                    <a:pt x="464591" y="669226"/>
                  </a:lnTo>
                  <a:lnTo>
                    <a:pt x="507326" y="647433"/>
                  </a:lnTo>
                  <a:lnTo>
                    <a:pt x="551345" y="627913"/>
                  </a:lnTo>
                  <a:lnTo>
                    <a:pt x="596595" y="610743"/>
                  </a:lnTo>
                  <a:lnTo>
                    <a:pt x="642962" y="595998"/>
                  </a:lnTo>
                  <a:lnTo>
                    <a:pt x="690410" y="583768"/>
                  </a:lnTo>
                  <a:lnTo>
                    <a:pt x="738835" y="574116"/>
                  </a:lnTo>
                  <a:lnTo>
                    <a:pt x="788162" y="567131"/>
                  </a:lnTo>
                  <a:lnTo>
                    <a:pt x="838314" y="562876"/>
                  </a:lnTo>
                  <a:lnTo>
                    <a:pt x="889215" y="561441"/>
                  </a:lnTo>
                  <a:lnTo>
                    <a:pt x="899718" y="561441"/>
                  </a:lnTo>
                  <a:lnTo>
                    <a:pt x="958773" y="564210"/>
                  </a:lnTo>
                  <a:lnTo>
                    <a:pt x="1011694" y="569874"/>
                  </a:lnTo>
                  <a:lnTo>
                    <a:pt x="1063637" y="578599"/>
                  </a:lnTo>
                  <a:lnTo>
                    <a:pt x="1114513" y="590296"/>
                  </a:lnTo>
                  <a:lnTo>
                    <a:pt x="1164221" y="604875"/>
                  </a:lnTo>
                  <a:lnTo>
                    <a:pt x="1212697" y="622211"/>
                  </a:lnTo>
                  <a:lnTo>
                    <a:pt x="1259840" y="642239"/>
                  </a:lnTo>
                  <a:lnTo>
                    <a:pt x="1305547" y="664845"/>
                  </a:lnTo>
                  <a:lnTo>
                    <a:pt x="1347774" y="688746"/>
                  </a:lnTo>
                  <a:lnTo>
                    <a:pt x="1388516" y="714844"/>
                  </a:lnTo>
                  <a:lnTo>
                    <a:pt x="1427708" y="743051"/>
                  </a:lnTo>
                  <a:lnTo>
                    <a:pt x="1465249" y="773303"/>
                  </a:lnTo>
                  <a:lnTo>
                    <a:pt x="1501089" y="805497"/>
                  </a:lnTo>
                  <a:lnTo>
                    <a:pt x="1535125" y="839584"/>
                  </a:lnTo>
                  <a:lnTo>
                    <a:pt x="1567281" y="875449"/>
                  </a:lnTo>
                  <a:lnTo>
                    <a:pt x="1597482" y="913041"/>
                  </a:lnTo>
                  <a:lnTo>
                    <a:pt x="1625650" y="952258"/>
                  </a:lnTo>
                  <a:lnTo>
                    <a:pt x="1651711" y="993025"/>
                  </a:lnTo>
                  <a:lnTo>
                    <a:pt x="1675561" y="1035265"/>
                  </a:lnTo>
                  <a:lnTo>
                    <a:pt x="1697139" y="1078890"/>
                  </a:lnTo>
                  <a:lnTo>
                    <a:pt x="1716366" y="1123835"/>
                  </a:lnTo>
                  <a:lnTo>
                    <a:pt x="1733156" y="1170000"/>
                  </a:lnTo>
                  <a:lnTo>
                    <a:pt x="1746719" y="1214589"/>
                  </a:lnTo>
                  <a:lnTo>
                    <a:pt x="1757959" y="1260144"/>
                  </a:lnTo>
                  <a:lnTo>
                    <a:pt x="1766824" y="1306588"/>
                  </a:lnTo>
                  <a:lnTo>
                    <a:pt x="1773224" y="1353870"/>
                  </a:lnTo>
                  <a:lnTo>
                    <a:pt x="1777123" y="1401914"/>
                  </a:lnTo>
                  <a:lnTo>
                    <a:pt x="1778431" y="1450657"/>
                  </a:lnTo>
                  <a:lnTo>
                    <a:pt x="1777161" y="1498650"/>
                  </a:lnTo>
                  <a:lnTo>
                    <a:pt x="1773389" y="1545971"/>
                  </a:lnTo>
                  <a:lnTo>
                    <a:pt x="1767179" y="1592567"/>
                  </a:lnTo>
                  <a:lnTo>
                    <a:pt x="1758581" y="1638376"/>
                  </a:lnTo>
                  <a:lnTo>
                    <a:pt x="1747685" y="1683321"/>
                  </a:lnTo>
                  <a:lnTo>
                    <a:pt x="1734553" y="1727352"/>
                  </a:lnTo>
                  <a:lnTo>
                    <a:pt x="1719224" y="1770392"/>
                  </a:lnTo>
                  <a:lnTo>
                    <a:pt x="1701787" y="1812391"/>
                  </a:lnTo>
                  <a:lnTo>
                    <a:pt x="1682292" y="1853260"/>
                  </a:lnTo>
                  <a:lnTo>
                    <a:pt x="1660829" y="1892960"/>
                  </a:lnTo>
                  <a:lnTo>
                    <a:pt x="1637423" y="1931416"/>
                  </a:lnTo>
                  <a:lnTo>
                    <a:pt x="1612176" y="1968563"/>
                  </a:lnTo>
                  <a:lnTo>
                    <a:pt x="1585125" y="2004326"/>
                  </a:lnTo>
                  <a:lnTo>
                    <a:pt x="1556346" y="2038667"/>
                  </a:lnTo>
                  <a:lnTo>
                    <a:pt x="1525905" y="2071497"/>
                  </a:lnTo>
                  <a:lnTo>
                    <a:pt x="1493862" y="2102764"/>
                  </a:lnTo>
                  <a:lnTo>
                    <a:pt x="1460284" y="2132393"/>
                  </a:lnTo>
                  <a:lnTo>
                    <a:pt x="1425244" y="2160320"/>
                  </a:lnTo>
                  <a:lnTo>
                    <a:pt x="1388795" y="2186495"/>
                  </a:lnTo>
                  <a:lnTo>
                    <a:pt x="1351000" y="2210854"/>
                  </a:lnTo>
                  <a:lnTo>
                    <a:pt x="1311935" y="2233307"/>
                  </a:lnTo>
                  <a:lnTo>
                    <a:pt x="1271651" y="2253818"/>
                  </a:lnTo>
                  <a:lnTo>
                    <a:pt x="1230223" y="2272296"/>
                  </a:lnTo>
                  <a:lnTo>
                    <a:pt x="1187704" y="2288705"/>
                  </a:lnTo>
                  <a:lnTo>
                    <a:pt x="1144168" y="2302954"/>
                  </a:lnTo>
                  <a:lnTo>
                    <a:pt x="1099693" y="2314994"/>
                  </a:lnTo>
                  <a:lnTo>
                    <a:pt x="1054315" y="2324760"/>
                  </a:lnTo>
                  <a:lnTo>
                    <a:pt x="1008113" y="2332177"/>
                  </a:lnTo>
                  <a:lnTo>
                    <a:pt x="961148" y="2337193"/>
                  </a:lnTo>
                  <a:lnTo>
                    <a:pt x="913485" y="2339733"/>
                  </a:lnTo>
                  <a:lnTo>
                    <a:pt x="962075" y="2337752"/>
                  </a:lnTo>
                  <a:lnTo>
                    <a:pt x="1010145" y="2333815"/>
                  </a:lnTo>
                  <a:lnTo>
                    <a:pt x="1057630" y="2327960"/>
                  </a:lnTo>
                  <a:lnTo>
                    <a:pt x="1104519" y="2320226"/>
                  </a:lnTo>
                  <a:lnTo>
                    <a:pt x="1150759" y="2310663"/>
                  </a:lnTo>
                  <a:lnTo>
                    <a:pt x="1196314" y="2299284"/>
                  </a:lnTo>
                  <a:lnTo>
                    <a:pt x="1241145" y="2286152"/>
                  </a:lnTo>
                  <a:lnTo>
                    <a:pt x="1285201" y="2271293"/>
                  </a:lnTo>
                  <a:lnTo>
                    <a:pt x="1328470" y="2254758"/>
                  </a:lnTo>
                  <a:lnTo>
                    <a:pt x="1370888" y="2236571"/>
                  </a:lnTo>
                  <a:lnTo>
                    <a:pt x="1412430" y="2216785"/>
                  </a:lnTo>
                  <a:lnTo>
                    <a:pt x="1453057" y="2195436"/>
                  </a:lnTo>
                  <a:lnTo>
                    <a:pt x="1492719" y="2172551"/>
                  </a:lnTo>
                  <a:lnTo>
                    <a:pt x="1531378" y="2148179"/>
                  </a:lnTo>
                  <a:lnTo>
                    <a:pt x="1569008" y="2122373"/>
                  </a:lnTo>
                  <a:lnTo>
                    <a:pt x="1605559" y="2095144"/>
                  </a:lnTo>
                  <a:lnTo>
                    <a:pt x="1641005" y="2066556"/>
                  </a:lnTo>
                  <a:lnTo>
                    <a:pt x="1675282" y="2036622"/>
                  </a:lnTo>
                  <a:lnTo>
                    <a:pt x="1708365" y="2005406"/>
                  </a:lnTo>
                  <a:lnTo>
                    <a:pt x="1740217" y="1972932"/>
                  </a:lnTo>
                  <a:lnTo>
                    <a:pt x="1770811" y="1939251"/>
                  </a:lnTo>
                  <a:lnTo>
                    <a:pt x="1800072" y="1904390"/>
                  </a:lnTo>
                  <a:lnTo>
                    <a:pt x="1827999" y="1868398"/>
                  </a:lnTo>
                  <a:lnTo>
                    <a:pt x="1854530" y="1831314"/>
                  </a:lnTo>
                  <a:lnTo>
                    <a:pt x="1879638" y="1793163"/>
                  </a:lnTo>
                  <a:lnTo>
                    <a:pt x="1903272" y="1753997"/>
                  </a:lnTo>
                  <a:lnTo>
                    <a:pt x="1925408" y="1713852"/>
                  </a:lnTo>
                  <a:lnTo>
                    <a:pt x="1945982" y="1672767"/>
                  </a:lnTo>
                  <a:lnTo>
                    <a:pt x="1964994" y="1630781"/>
                  </a:lnTo>
                  <a:lnTo>
                    <a:pt x="1982368" y="1587931"/>
                  </a:lnTo>
                  <a:lnTo>
                    <a:pt x="1998078" y="1544269"/>
                  </a:lnTo>
                  <a:lnTo>
                    <a:pt x="2012086" y="1499819"/>
                  </a:lnTo>
                  <a:lnTo>
                    <a:pt x="2024354" y="1454619"/>
                  </a:lnTo>
                  <a:lnTo>
                    <a:pt x="2034844" y="1408722"/>
                  </a:lnTo>
                  <a:lnTo>
                    <a:pt x="2043518" y="1362151"/>
                  </a:lnTo>
                  <a:lnTo>
                    <a:pt x="2050326" y="1314958"/>
                  </a:lnTo>
                  <a:lnTo>
                    <a:pt x="2055241" y="1267167"/>
                  </a:lnTo>
                  <a:lnTo>
                    <a:pt x="2058225" y="1218844"/>
                  </a:lnTo>
                  <a:lnTo>
                    <a:pt x="2059216" y="1170000"/>
                  </a:lnTo>
                  <a:close/>
                </a:path>
              </a:pathLst>
            </a:custGeom>
            <a:solidFill>
              <a:srgbClr val="5B92E5"/>
            </a:solidFill>
          </p:spPr>
          <p:txBody>
            <a:bodyPr wrap="square" lIns="0" tIns="0" rIns="0" bIns="0" rtlCol="0"/>
            <a:lstStyle/>
            <a:p>
              <a:endParaRPr/>
            </a:p>
          </p:txBody>
        </p:sp>
      </p:grpSp>
      <p:grpSp>
        <p:nvGrpSpPr>
          <p:cNvPr id="16" name="Skupina 15">
            <a:extLst>
              <a:ext uri="{FF2B5EF4-FFF2-40B4-BE49-F238E27FC236}">
                <a16:creationId xmlns:a16="http://schemas.microsoft.com/office/drawing/2014/main" id="{B918EC61-4C24-4755-AD44-17708D7C8083}"/>
              </a:ext>
            </a:extLst>
          </p:cNvPr>
          <p:cNvGrpSpPr/>
          <p:nvPr/>
        </p:nvGrpSpPr>
        <p:grpSpPr>
          <a:xfrm>
            <a:off x="387003" y="6813010"/>
            <a:ext cx="4611511" cy="270510"/>
            <a:chOff x="387003" y="6813010"/>
            <a:chExt cx="4611511" cy="270510"/>
          </a:xfrm>
        </p:grpSpPr>
        <p:pic>
          <p:nvPicPr>
            <p:cNvPr id="2" name="object 2"/>
            <p:cNvPicPr/>
            <p:nvPr/>
          </p:nvPicPr>
          <p:blipFill>
            <a:blip r:embed="rId2" cstate="print"/>
            <a:stretch>
              <a:fillRect/>
            </a:stretch>
          </p:blipFill>
          <p:spPr>
            <a:xfrm>
              <a:off x="3420362" y="6854142"/>
              <a:ext cx="1578152" cy="84861"/>
            </a:xfrm>
            <a:prstGeom prst="rect">
              <a:avLst/>
            </a:prstGeom>
          </p:spPr>
        </p:pic>
        <p:pic>
          <p:nvPicPr>
            <p:cNvPr id="9" name="object 9"/>
            <p:cNvPicPr/>
            <p:nvPr/>
          </p:nvPicPr>
          <p:blipFill>
            <a:blip r:embed="rId3" cstate="print"/>
            <a:stretch>
              <a:fillRect/>
            </a:stretch>
          </p:blipFill>
          <p:spPr>
            <a:xfrm>
              <a:off x="1044050" y="6929918"/>
              <a:ext cx="81432" cy="81419"/>
            </a:xfrm>
            <a:prstGeom prst="rect">
              <a:avLst/>
            </a:prstGeom>
          </p:spPr>
        </p:pic>
        <p:grpSp>
          <p:nvGrpSpPr>
            <p:cNvPr id="10" name="object 10"/>
            <p:cNvGrpSpPr/>
            <p:nvPr/>
          </p:nvGrpSpPr>
          <p:grpSpPr>
            <a:xfrm>
              <a:off x="1710486" y="6859937"/>
              <a:ext cx="1397000" cy="212725"/>
              <a:chOff x="1710486" y="6859937"/>
              <a:chExt cx="1397000" cy="212725"/>
            </a:xfrm>
          </p:grpSpPr>
          <p:sp>
            <p:nvSpPr>
              <p:cNvPr id="11" name="object 11"/>
              <p:cNvSpPr/>
              <p:nvPr/>
            </p:nvSpPr>
            <p:spPr>
              <a:xfrm>
                <a:off x="1710486" y="6986320"/>
                <a:ext cx="1180465" cy="86360"/>
              </a:xfrm>
              <a:custGeom>
                <a:avLst/>
                <a:gdLst/>
                <a:ahLst/>
                <a:cxnLst/>
                <a:rect l="l" t="t" r="r" b="b"/>
                <a:pathLst>
                  <a:path w="1180464" h="86359">
                    <a:moveTo>
                      <a:pt x="10655" y="26060"/>
                    </a:moveTo>
                    <a:lnTo>
                      <a:pt x="0" y="26060"/>
                    </a:lnTo>
                    <a:lnTo>
                      <a:pt x="22542" y="85001"/>
                    </a:lnTo>
                    <a:lnTo>
                      <a:pt x="32270" y="85001"/>
                    </a:lnTo>
                    <a:lnTo>
                      <a:pt x="37041" y="72694"/>
                    </a:lnTo>
                    <a:lnTo>
                      <a:pt x="27711" y="72694"/>
                    </a:lnTo>
                    <a:lnTo>
                      <a:pt x="10655" y="26060"/>
                    </a:lnTo>
                    <a:close/>
                  </a:path>
                  <a:path w="1180464" h="86359">
                    <a:moveTo>
                      <a:pt x="55118" y="26060"/>
                    </a:moveTo>
                    <a:lnTo>
                      <a:pt x="44983" y="26060"/>
                    </a:lnTo>
                    <a:lnTo>
                      <a:pt x="27927" y="72694"/>
                    </a:lnTo>
                    <a:lnTo>
                      <a:pt x="37041" y="72694"/>
                    </a:lnTo>
                    <a:lnTo>
                      <a:pt x="55118" y="26060"/>
                    </a:lnTo>
                    <a:close/>
                  </a:path>
                  <a:path w="1180464" h="86359">
                    <a:moveTo>
                      <a:pt x="74117" y="26060"/>
                    </a:moveTo>
                    <a:lnTo>
                      <a:pt x="62534" y="26060"/>
                    </a:lnTo>
                    <a:lnTo>
                      <a:pt x="82397" y="60909"/>
                    </a:lnTo>
                    <a:lnTo>
                      <a:pt x="82397" y="85001"/>
                    </a:lnTo>
                    <a:lnTo>
                      <a:pt x="91808" y="85001"/>
                    </a:lnTo>
                    <a:lnTo>
                      <a:pt x="91808" y="60591"/>
                    </a:lnTo>
                    <a:lnTo>
                      <a:pt x="97364" y="50876"/>
                    </a:lnTo>
                    <a:lnTo>
                      <a:pt x="87249" y="50876"/>
                    </a:lnTo>
                    <a:lnTo>
                      <a:pt x="74117" y="26060"/>
                    </a:lnTo>
                    <a:close/>
                  </a:path>
                  <a:path w="1180464" h="86359">
                    <a:moveTo>
                      <a:pt x="111556" y="26060"/>
                    </a:moveTo>
                    <a:lnTo>
                      <a:pt x="100596" y="26060"/>
                    </a:lnTo>
                    <a:lnTo>
                      <a:pt x="87464" y="50876"/>
                    </a:lnTo>
                    <a:lnTo>
                      <a:pt x="97364" y="50876"/>
                    </a:lnTo>
                    <a:lnTo>
                      <a:pt x="111556" y="26060"/>
                    </a:lnTo>
                    <a:close/>
                  </a:path>
                  <a:path w="1180464" h="86359">
                    <a:moveTo>
                      <a:pt x="93662" y="0"/>
                    </a:moveTo>
                    <a:lnTo>
                      <a:pt x="80949" y="17475"/>
                    </a:lnTo>
                    <a:lnTo>
                      <a:pt x="86639" y="21818"/>
                    </a:lnTo>
                    <a:lnTo>
                      <a:pt x="100495" y="5270"/>
                    </a:lnTo>
                    <a:lnTo>
                      <a:pt x="93662" y="0"/>
                    </a:lnTo>
                    <a:close/>
                  </a:path>
                  <a:path w="1180464" h="86359">
                    <a:moveTo>
                      <a:pt x="159639" y="26060"/>
                    </a:moveTo>
                    <a:lnTo>
                      <a:pt x="120142" y="26060"/>
                    </a:lnTo>
                    <a:lnTo>
                      <a:pt x="120142" y="34442"/>
                    </a:lnTo>
                    <a:lnTo>
                      <a:pt x="146507" y="34442"/>
                    </a:lnTo>
                    <a:lnTo>
                      <a:pt x="119824" y="79832"/>
                    </a:lnTo>
                    <a:lnTo>
                      <a:pt x="119824" y="85001"/>
                    </a:lnTo>
                    <a:lnTo>
                      <a:pt x="161912" y="85001"/>
                    </a:lnTo>
                    <a:lnTo>
                      <a:pt x="161912" y="76619"/>
                    </a:lnTo>
                    <a:lnTo>
                      <a:pt x="132651" y="76619"/>
                    </a:lnTo>
                    <a:lnTo>
                      <a:pt x="159639" y="30822"/>
                    </a:lnTo>
                    <a:lnTo>
                      <a:pt x="159639" y="26060"/>
                    </a:lnTo>
                    <a:close/>
                  </a:path>
                  <a:path w="1180464" h="86359">
                    <a:moveTo>
                      <a:pt x="184175" y="26060"/>
                    </a:moveTo>
                    <a:lnTo>
                      <a:pt x="174764" y="26060"/>
                    </a:lnTo>
                    <a:lnTo>
                      <a:pt x="174764" y="85001"/>
                    </a:lnTo>
                    <a:lnTo>
                      <a:pt x="184175" y="85001"/>
                    </a:lnTo>
                    <a:lnTo>
                      <a:pt x="184175" y="67729"/>
                    </a:lnTo>
                    <a:lnTo>
                      <a:pt x="193789" y="56464"/>
                    </a:lnTo>
                    <a:lnTo>
                      <a:pt x="204527" y="56464"/>
                    </a:lnTo>
                    <a:lnTo>
                      <a:pt x="203787" y="55219"/>
                    </a:lnTo>
                    <a:lnTo>
                      <a:pt x="184175" y="55219"/>
                    </a:lnTo>
                    <a:lnTo>
                      <a:pt x="184175" y="26060"/>
                    </a:lnTo>
                    <a:close/>
                  </a:path>
                  <a:path w="1180464" h="86359">
                    <a:moveTo>
                      <a:pt x="204527" y="56464"/>
                    </a:moveTo>
                    <a:lnTo>
                      <a:pt x="193789" y="56464"/>
                    </a:lnTo>
                    <a:lnTo>
                      <a:pt x="210337" y="85001"/>
                    </a:lnTo>
                    <a:lnTo>
                      <a:pt x="221500" y="85001"/>
                    </a:lnTo>
                    <a:lnTo>
                      <a:pt x="204527" y="56464"/>
                    </a:lnTo>
                    <a:close/>
                  </a:path>
                  <a:path w="1180464" h="86359">
                    <a:moveTo>
                      <a:pt x="219748" y="26060"/>
                    </a:moveTo>
                    <a:lnTo>
                      <a:pt x="208368" y="26060"/>
                    </a:lnTo>
                    <a:lnTo>
                      <a:pt x="184175" y="55219"/>
                    </a:lnTo>
                    <a:lnTo>
                      <a:pt x="203787" y="55219"/>
                    </a:lnTo>
                    <a:lnTo>
                      <a:pt x="200101" y="49022"/>
                    </a:lnTo>
                    <a:lnTo>
                      <a:pt x="219748" y="26060"/>
                    </a:lnTo>
                    <a:close/>
                  </a:path>
                  <a:path w="1180464" h="86359">
                    <a:moveTo>
                      <a:pt x="241592" y="26060"/>
                    </a:moveTo>
                    <a:lnTo>
                      <a:pt x="232181" y="26060"/>
                    </a:lnTo>
                    <a:lnTo>
                      <a:pt x="232181" y="57391"/>
                    </a:lnTo>
                    <a:lnTo>
                      <a:pt x="233612" y="69754"/>
                    </a:lnTo>
                    <a:lnTo>
                      <a:pt x="237971" y="78800"/>
                    </a:lnTo>
                    <a:lnTo>
                      <a:pt x="245356" y="84355"/>
                    </a:lnTo>
                    <a:lnTo>
                      <a:pt x="255866" y="86245"/>
                    </a:lnTo>
                    <a:lnTo>
                      <a:pt x="266607" y="84355"/>
                    </a:lnTo>
                    <a:lnTo>
                      <a:pt x="274113" y="78800"/>
                    </a:lnTo>
                    <a:lnTo>
                      <a:pt x="274569" y="77863"/>
                    </a:lnTo>
                    <a:lnTo>
                      <a:pt x="246964" y="77863"/>
                    </a:lnTo>
                    <a:lnTo>
                      <a:pt x="241592" y="71564"/>
                    </a:lnTo>
                    <a:lnTo>
                      <a:pt x="241592" y="26060"/>
                    </a:lnTo>
                    <a:close/>
                  </a:path>
                  <a:path w="1180464" h="86359">
                    <a:moveTo>
                      <a:pt x="279958" y="26060"/>
                    </a:moveTo>
                    <a:lnTo>
                      <a:pt x="270548" y="26060"/>
                    </a:lnTo>
                    <a:lnTo>
                      <a:pt x="270548" y="71564"/>
                    </a:lnTo>
                    <a:lnTo>
                      <a:pt x="265163" y="77863"/>
                    </a:lnTo>
                    <a:lnTo>
                      <a:pt x="274569" y="77863"/>
                    </a:lnTo>
                    <a:lnTo>
                      <a:pt x="278519" y="69754"/>
                    </a:lnTo>
                    <a:lnTo>
                      <a:pt x="279958" y="57391"/>
                    </a:lnTo>
                    <a:lnTo>
                      <a:pt x="279958" y="26060"/>
                    </a:lnTo>
                    <a:close/>
                  </a:path>
                  <a:path w="1180464" h="86359">
                    <a:moveTo>
                      <a:pt x="312534" y="26060"/>
                    </a:moveTo>
                    <a:lnTo>
                      <a:pt x="298373" y="26060"/>
                    </a:lnTo>
                    <a:lnTo>
                      <a:pt x="298373" y="85001"/>
                    </a:lnTo>
                    <a:lnTo>
                      <a:pt x="307784" y="85001"/>
                    </a:lnTo>
                    <a:lnTo>
                      <a:pt x="307784" y="37642"/>
                    </a:lnTo>
                    <a:lnTo>
                      <a:pt x="317023" y="37642"/>
                    </a:lnTo>
                    <a:lnTo>
                      <a:pt x="312534" y="26060"/>
                    </a:lnTo>
                    <a:close/>
                  </a:path>
                  <a:path w="1180464" h="86359">
                    <a:moveTo>
                      <a:pt x="317023" y="37642"/>
                    </a:moveTo>
                    <a:lnTo>
                      <a:pt x="307784" y="37642"/>
                    </a:lnTo>
                    <a:lnTo>
                      <a:pt x="326809" y="85001"/>
                    </a:lnTo>
                    <a:lnTo>
                      <a:pt x="334149" y="85001"/>
                    </a:lnTo>
                    <a:lnTo>
                      <a:pt x="339428" y="71970"/>
                    </a:lnTo>
                    <a:lnTo>
                      <a:pt x="330327" y="71970"/>
                    </a:lnTo>
                    <a:lnTo>
                      <a:pt x="317023" y="37642"/>
                    </a:lnTo>
                    <a:close/>
                  </a:path>
                  <a:path w="1180464" h="86359">
                    <a:moveTo>
                      <a:pt x="362788" y="37541"/>
                    </a:moveTo>
                    <a:lnTo>
                      <a:pt x="353377" y="37541"/>
                    </a:lnTo>
                    <a:lnTo>
                      <a:pt x="353377" y="85001"/>
                    </a:lnTo>
                    <a:lnTo>
                      <a:pt x="362788" y="85001"/>
                    </a:lnTo>
                    <a:lnTo>
                      <a:pt x="362788" y="37541"/>
                    </a:lnTo>
                    <a:close/>
                  </a:path>
                  <a:path w="1180464" h="86359">
                    <a:moveTo>
                      <a:pt x="362788" y="26060"/>
                    </a:moveTo>
                    <a:lnTo>
                      <a:pt x="348627" y="26060"/>
                    </a:lnTo>
                    <a:lnTo>
                      <a:pt x="330428" y="71970"/>
                    </a:lnTo>
                    <a:lnTo>
                      <a:pt x="339428" y="71970"/>
                    </a:lnTo>
                    <a:lnTo>
                      <a:pt x="353377" y="37541"/>
                    </a:lnTo>
                    <a:lnTo>
                      <a:pt x="362788" y="37541"/>
                    </a:lnTo>
                    <a:lnTo>
                      <a:pt x="362788" y="26060"/>
                    </a:lnTo>
                    <a:close/>
                  </a:path>
                  <a:path w="1180464" h="86359">
                    <a:moveTo>
                      <a:pt x="442620" y="24815"/>
                    </a:moveTo>
                    <a:lnTo>
                      <a:pt x="436727" y="24815"/>
                    </a:lnTo>
                    <a:lnTo>
                      <a:pt x="424212" y="27142"/>
                    </a:lnTo>
                    <a:lnTo>
                      <a:pt x="414027" y="33578"/>
                    </a:lnTo>
                    <a:lnTo>
                      <a:pt x="407179" y="43310"/>
                    </a:lnTo>
                    <a:lnTo>
                      <a:pt x="404672" y="55524"/>
                    </a:lnTo>
                    <a:lnTo>
                      <a:pt x="407161" y="68222"/>
                    </a:lnTo>
                    <a:lnTo>
                      <a:pt x="413964" y="77904"/>
                    </a:lnTo>
                    <a:lnTo>
                      <a:pt x="424084" y="84077"/>
                    </a:lnTo>
                    <a:lnTo>
                      <a:pt x="436524" y="86245"/>
                    </a:lnTo>
                    <a:lnTo>
                      <a:pt x="442925" y="86245"/>
                    </a:lnTo>
                    <a:lnTo>
                      <a:pt x="448932" y="84277"/>
                    </a:lnTo>
                    <a:lnTo>
                      <a:pt x="453999" y="80759"/>
                    </a:lnTo>
                    <a:lnTo>
                      <a:pt x="451977" y="77863"/>
                    </a:lnTo>
                    <a:lnTo>
                      <a:pt x="436524" y="77863"/>
                    </a:lnTo>
                    <a:lnTo>
                      <a:pt x="427600" y="76307"/>
                    </a:lnTo>
                    <a:lnTo>
                      <a:pt x="420671" y="71851"/>
                    </a:lnTo>
                    <a:lnTo>
                      <a:pt x="416186" y="64817"/>
                    </a:lnTo>
                    <a:lnTo>
                      <a:pt x="414591" y="55524"/>
                    </a:lnTo>
                    <a:lnTo>
                      <a:pt x="416259" y="46586"/>
                    </a:lnTo>
                    <a:lnTo>
                      <a:pt x="420874" y="39517"/>
                    </a:lnTo>
                    <a:lnTo>
                      <a:pt x="427857" y="34870"/>
                    </a:lnTo>
                    <a:lnTo>
                      <a:pt x="436626" y="33197"/>
                    </a:lnTo>
                    <a:lnTo>
                      <a:pt x="450322" y="33197"/>
                    </a:lnTo>
                    <a:lnTo>
                      <a:pt x="452653" y="29375"/>
                    </a:lnTo>
                    <a:lnTo>
                      <a:pt x="447992" y="26479"/>
                    </a:lnTo>
                    <a:lnTo>
                      <a:pt x="442620" y="24815"/>
                    </a:lnTo>
                    <a:close/>
                  </a:path>
                  <a:path w="1180464" h="86359">
                    <a:moveTo>
                      <a:pt x="449237" y="73939"/>
                    </a:moveTo>
                    <a:lnTo>
                      <a:pt x="445312" y="76517"/>
                    </a:lnTo>
                    <a:lnTo>
                      <a:pt x="440969" y="77863"/>
                    </a:lnTo>
                    <a:lnTo>
                      <a:pt x="451977" y="77863"/>
                    </a:lnTo>
                    <a:lnTo>
                      <a:pt x="449237" y="73939"/>
                    </a:lnTo>
                    <a:close/>
                  </a:path>
                  <a:path w="1180464" h="86359">
                    <a:moveTo>
                      <a:pt x="450322" y="33197"/>
                    </a:moveTo>
                    <a:lnTo>
                      <a:pt x="440867" y="33197"/>
                    </a:lnTo>
                    <a:lnTo>
                      <a:pt x="444792" y="34442"/>
                    </a:lnTo>
                    <a:lnTo>
                      <a:pt x="448310" y="36499"/>
                    </a:lnTo>
                    <a:lnTo>
                      <a:pt x="450322" y="33197"/>
                    </a:lnTo>
                    <a:close/>
                  </a:path>
                  <a:path w="1180464" h="86359">
                    <a:moveTo>
                      <a:pt x="425246" y="1549"/>
                    </a:moveTo>
                    <a:lnTo>
                      <a:pt x="419658" y="5270"/>
                    </a:lnTo>
                    <a:lnTo>
                      <a:pt x="430212" y="21513"/>
                    </a:lnTo>
                    <a:lnTo>
                      <a:pt x="439305" y="21513"/>
                    </a:lnTo>
                    <a:lnTo>
                      <a:pt x="443687" y="14897"/>
                    </a:lnTo>
                    <a:lnTo>
                      <a:pt x="434860" y="14897"/>
                    </a:lnTo>
                    <a:lnTo>
                      <a:pt x="425246" y="1549"/>
                    </a:lnTo>
                    <a:close/>
                  </a:path>
                  <a:path w="1180464" h="86359">
                    <a:moveTo>
                      <a:pt x="444474" y="1549"/>
                    </a:moveTo>
                    <a:lnTo>
                      <a:pt x="434860" y="14897"/>
                    </a:lnTo>
                    <a:lnTo>
                      <a:pt x="443687" y="14897"/>
                    </a:lnTo>
                    <a:lnTo>
                      <a:pt x="450062" y="5270"/>
                    </a:lnTo>
                    <a:lnTo>
                      <a:pt x="444474" y="1549"/>
                    </a:lnTo>
                    <a:close/>
                  </a:path>
                  <a:path w="1180464" h="86359">
                    <a:moveTo>
                      <a:pt x="503542" y="26060"/>
                    </a:moveTo>
                    <a:lnTo>
                      <a:pt x="467347" y="26060"/>
                    </a:lnTo>
                    <a:lnTo>
                      <a:pt x="467347" y="85001"/>
                    </a:lnTo>
                    <a:lnTo>
                      <a:pt x="503542" y="85001"/>
                    </a:lnTo>
                    <a:lnTo>
                      <a:pt x="503542" y="76619"/>
                    </a:lnTo>
                    <a:lnTo>
                      <a:pt x="476758" y="76619"/>
                    </a:lnTo>
                    <a:lnTo>
                      <a:pt x="476758" y="58940"/>
                    </a:lnTo>
                    <a:lnTo>
                      <a:pt x="503542" y="58940"/>
                    </a:lnTo>
                    <a:lnTo>
                      <a:pt x="503542" y="50571"/>
                    </a:lnTo>
                    <a:lnTo>
                      <a:pt x="476758" y="50571"/>
                    </a:lnTo>
                    <a:lnTo>
                      <a:pt x="476758" y="34442"/>
                    </a:lnTo>
                    <a:lnTo>
                      <a:pt x="503542" y="34442"/>
                    </a:lnTo>
                    <a:lnTo>
                      <a:pt x="503542" y="26060"/>
                    </a:lnTo>
                    <a:close/>
                  </a:path>
                  <a:path w="1180464" h="86359">
                    <a:moveTo>
                      <a:pt x="522135" y="71145"/>
                    </a:moveTo>
                    <a:lnTo>
                      <a:pt x="516140" y="77558"/>
                    </a:lnTo>
                    <a:lnTo>
                      <a:pt x="522338" y="83553"/>
                    </a:lnTo>
                    <a:lnTo>
                      <a:pt x="528853" y="86245"/>
                    </a:lnTo>
                    <a:lnTo>
                      <a:pt x="537133" y="86245"/>
                    </a:lnTo>
                    <a:lnTo>
                      <a:pt x="543901" y="85229"/>
                    </a:lnTo>
                    <a:lnTo>
                      <a:pt x="550730" y="81992"/>
                    </a:lnTo>
                    <a:lnTo>
                      <a:pt x="554528" y="77863"/>
                    </a:lnTo>
                    <a:lnTo>
                      <a:pt x="531545" y="77863"/>
                    </a:lnTo>
                    <a:lnTo>
                      <a:pt x="527519" y="76111"/>
                    </a:lnTo>
                    <a:lnTo>
                      <a:pt x="522135" y="71145"/>
                    </a:lnTo>
                    <a:close/>
                  </a:path>
                  <a:path w="1180464" h="86359">
                    <a:moveTo>
                      <a:pt x="544995" y="24815"/>
                    </a:moveTo>
                    <a:lnTo>
                      <a:pt x="527621" y="24815"/>
                    </a:lnTo>
                    <a:lnTo>
                      <a:pt x="519036" y="30099"/>
                    </a:lnTo>
                    <a:lnTo>
                      <a:pt x="519036" y="51193"/>
                    </a:lnTo>
                    <a:lnTo>
                      <a:pt x="526072" y="54597"/>
                    </a:lnTo>
                    <a:lnTo>
                      <a:pt x="540651" y="59664"/>
                    </a:lnTo>
                    <a:lnTo>
                      <a:pt x="548195" y="61315"/>
                    </a:lnTo>
                    <a:lnTo>
                      <a:pt x="548195" y="75069"/>
                    </a:lnTo>
                    <a:lnTo>
                      <a:pt x="542709" y="77863"/>
                    </a:lnTo>
                    <a:lnTo>
                      <a:pt x="554528" y="77863"/>
                    </a:lnTo>
                    <a:lnTo>
                      <a:pt x="556009" y="76253"/>
                    </a:lnTo>
                    <a:lnTo>
                      <a:pt x="558126" y="67729"/>
                    </a:lnTo>
                    <a:lnTo>
                      <a:pt x="558126" y="56769"/>
                    </a:lnTo>
                    <a:lnTo>
                      <a:pt x="550049" y="53149"/>
                    </a:lnTo>
                    <a:lnTo>
                      <a:pt x="535266" y="48183"/>
                    </a:lnTo>
                    <a:lnTo>
                      <a:pt x="528447" y="46634"/>
                    </a:lnTo>
                    <a:lnTo>
                      <a:pt x="528447" y="35877"/>
                    </a:lnTo>
                    <a:lnTo>
                      <a:pt x="532371" y="33197"/>
                    </a:lnTo>
                    <a:lnTo>
                      <a:pt x="553653" y="33197"/>
                    </a:lnTo>
                    <a:lnTo>
                      <a:pt x="555536" y="30708"/>
                    </a:lnTo>
                    <a:lnTo>
                      <a:pt x="550164" y="26987"/>
                    </a:lnTo>
                    <a:lnTo>
                      <a:pt x="544995" y="24815"/>
                    </a:lnTo>
                    <a:close/>
                  </a:path>
                  <a:path w="1180464" h="86359">
                    <a:moveTo>
                      <a:pt x="553653" y="33197"/>
                    </a:moveTo>
                    <a:lnTo>
                      <a:pt x="543128" y="33197"/>
                    </a:lnTo>
                    <a:lnTo>
                      <a:pt x="547052" y="35267"/>
                    </a:lnTo>
                    <a:lnTo>
                      <a:pt x="550367" y="37541"/>
                    </a:lnTo>
                    <a:lnTo>
                      <a:pt x="553653" y="33197"/>
                    </a:lnTo>
                    <a:close/>
                  </a:path>
                  <a:path w="1180464" h="86359">
                    <a:moveTo>
                      <a:pt x="582371" y="26060"/>
                    </a:moveTo>
                    <a:lnTo>
                      <a:pt x="572960" y="26060"/>
                    </a:lnTo>
                    <a:lnTo>
                      <a:pt x="572960" y="85001"/>
                    </a:lnTo>
                    <a:lnTo>
                      <a:pt x="582371" y="85001"/>
                    </a:lnTo>
                    <a:lnTo>
                      <a:pt x="582371" y="67729"/>
                    </a:lnTo>
                    <a:lnTo>
                      <a:pt x="591985" y="56464"/>
                    </a:lnTo>
                    <a:lnTo>
                      <a:pt x="602723" y="56464"/>
                    </a:lnTo>
                    <a:lnTo>
                      <a:pt x="601983" y="55219"/>
                    </a:lnTo>
                    <a:lnTo>
                      <a:pt x="582371" y="55219"/>
                    </a:lnTo>
                    <a:lnTo>
                      <a:pt x="582371" y="26060"/>
                    </a:lnTo>
                    <a:close/>
                  </a:path>
                  <a:path w="1180464" h="86359">
                    <a:moveTo>
                      <a:pt x="602723" y="56464"/>
                    </a:moveTo>
                    <a:lnTo>
                      <a:pt x="591985" y="56464"/>
                    </a:lnTo>
                    <a:lnTo>
                      <a:pt x="608533" y="85001"/>
                    </a:lnTo>
                    <a:lnTo>
                      <a:pt x="619696" y="85001"/>
                    </a:lnTo>
                    <a:lnTo>
                      <a:pt x="602723" y="56464"/>
                    </a:lnTo>
                    <a:close/>
                  </a:path>
                  <a:path w="1180464" h="86359">
                    <a:moveTo>
                      <a:pt x="617943" y="26060"/>
                    </a:moveTo>
                    <a:lnTo>
                      <a:pt x="606564" y="26060"/>
                    </a:lnTo>
                    <a:lnTo>
                      <a:pt x="582371" y="55219"/>
                    </a:lnTo>
                    <a:lnTo>
                      <a:pt x="601983" y="55219"/>
                    </a:lnTo>
                    <a:lnTo>
                      <a:pt x="598297" y="49022"/>
                    </a:lnTo>
                    <a:lnTo>
                      <a:pt x="617943" y="26060"/>
                    </a:lnTo>
                    <a:close/>
                  </a:path>
                  <a:path w="1180464" h="86359">
                    <a:moveTo>
                      <a:pt x="667981" y="26060"/>
                    </a:moveTo>
                    <a:lnTo>
                      <a:pt x="631786" y="26060"/>
                    </a:lnTo>
                    <a:lnTo>
                      <a:pt x="631786" y="85001"/>
                    </a:lnTo>
                    <a:lnTo>
                      <a:pt x="667981" y="85001"/>
                    </a:lnTo>
                    <a:lnTo>
                      <a:pt x="667981" y="76619"/>
                    </a:lnTo>
                    <a:lnTo>
                      <a:pt x="641197" y="76619"/>
                    </a:lnTo>
                    <a:lnTo>
                      <a:pt x="641197" y="58940"/>
                    </a:lnTo>
                    <a:lnTo>
                      <a:pt x="667981" y="58940"/>
                    </a:lnTo>
                    <a:lnTo>
                      <a:pt x="667981" y="50571"/>
                    </a:lnTo>
                    <a:lnTo>
                      <a:pt x="641197" y="50571"/>
                    </a:lnTo>
                    <a:lnTo>
                      <a:pt x="641197" y="34442"/>
                    </a:lnTo>
                    <a:lnTo>
                      <a:pt x="667981" y="34442"/>
                    </a:lnTo>
                    <a:lnTo>
                      <a:pt x="667981" y="26060"/>
                    </a:lnTo>
                    <a:close/>
                  </a:path>
                  <a:path w="1180464" h="86359">
                    <a:moveTo>
                      <a:pt x="657123" y="0"/>
                    </a:moveTo>
                    <a:lnTo>
                      <a:pt x="644398" y="17475"/>
                    </a:lnTo>
                    <a:lnTo>
                      <a:pt x="650087" y="21818"/>
                    </a:lnTo>
                    <a:lnTo>
                      <a:pt x="663943" y="5270"/>
                    </a:lnTo>
                    <a:lnTo>
                      <a:pt x="657123" y="0"/>
                    </a:lnTo>
                    <a:close/>
                  </a:path>
                  <a:path w="1180464" h="86359">
                    <a:moveTo>
                      <a:pt x="726300" y="26060"/>
                    </a:moveTo>
                    <a:lnTo>
                      <a:pt x="712952" y="26060"/>
                    </a:lnTo>
                    <a:lnTo>
                      <a:pt x="712952" y="85001"/>
                    </a:lnTo>
                    <a:lnTo>
                      <a:pt x="722363" y="85001"/>
                    </a:lnTo>
                    <a:lnTo>
                      <a:pt x="722363" y="61531"/>
                    </a:lnTo>
                    <a:lnTo>
                      <a:pt x="740882" y="61531"/>
                    </a:lnTo>
                    <a:lnTo>
                      <a:pt x="739940" y="60286"/>
                    </a:lnTo>
                    <a:lnTo>
                      <a:pt x="748322" y="58318"/>
                    </a:lnTo>
                    <a:lnTo>
                      <a:pt x="752787" y="53365"/>
                    </a:lnTo>
                    <a:lnTo>
                      <a:pt x="722363" y="53365"/>
                    </a:lnTo>
                    <a:lnTo>
                      <a:pt x="722363" y="34226"/>
                    </a:lnTo>
                    <a:lnTo>
                      <a:pt x="751067" y="34226"/>
                    </a:lnTo>
                    <a:lnTo>
                      <a:pt x="747391" y="30183"/>
                    </a:lnTo>
                    <a:lnTo>
                      <a:pt x="738811" y="27060"/>
                    </a:lnTo>
                    <a:lnTo>
                      <a:pt x="726300" y="26060"/>
                    </a:lnTo>
                    <a:close/>
                  </a:path>
                  <a:path w="1180464" h="86359">
                    <a:moveTo>
                      <a:pt x="740882" y="61531"/>
                    </a:moveTo>
                    <a:lnTo>
                      <a:pt x="729297" y="61531"/>
                    </a:lnTo>
                    <a:lnTo>
                      <a:pt x="746772" y="85001"/>
                    </a:lnTo>
                    <a:lnTo>
                      <a:pt x="758659" y="85001"/>
                    </a:lnTo>
                    <a:lnTo>
                      <a:pt x="740882" y="61531"/>
                    </a:lnTo>
                    <a:close/>
                  </a:path>
                  <a:path w="1180464" h="86359">
                    <a:moveTo>
                      <a:pt x="751067" y="34226"/>
                    </a:moveTo>
                    <a:lnTo>
                      <a:pt x="740460" y="34226"/>
                    </a:lnTo>
                    <a:lnTo>
                      <a:pt x="743978" y="36601"/>
                    </a:lnTo>
                    <a:lnTo>
                      <a:pt x="743978" y="51193"/>
                    </a:lnTo>
                    <a:lnTo>
                      <a:pt x="737768" y="53365"/>
                    </a:lnTo>
                    <a:lnTo>
                      <a:pt x="752787" y="53365"/>
                    </a:lnTo>
                    <a:lnTo>
                      <a:pt x="753910" y="52120"/>
                    </a:lnTo>
                    <a:lnTo>
                      <a:pt x="753910" y="43535"/>
                    </a:lnTo>
                    <a:lnTo>
                      <a:pt x="752328" y="35613"/>
                    </a:lnTo>
                    <a:lnTo>
                      <a:pt x="751067" y="34226"/>
                    </a:lnTo>
                    <a:close/>
                  </a:path>
                  <a:path w="1180464" h="86359">
                    <a:moveTo>
                      <a:pt x="807707" y="26060"/>
                    </a:moveTo>
                    <a:lnTo>
                      <a:pt x="771512" y="26060"/>
                    </a:lnTo>
                    <a:lnTo>
                      <a:pt x="771512" y="85001"/>
                    </a:lnTo>
                    <a:lnTo>
                      <a:pt x="807707" y="85001"/>
                    </a:lnTo>
                    <a:lnTo>
                      <a:pt x="807707" y="76619"/>
                    </a:lnTo>
                    <a:lnTo>
                      <a:pt x="780923" y="76619"/>
                    </a:lnTo>
                    <a:lnTo>
                      <a:pt x="780923" y="58940"/>
                    </a:lnTo>
                    <a:lnTo>
                      <a:pt x="807707" y="58940"/>
                    </a:lnTo>
                    <a:lnTo>
                      <a:pt x="807707" y="50571"/>
                    </a:lnTo>
                    <a:lnTo>
                      <a:pt x="780923" y="50571"/>
                    </a:lnTo>
                    <a:lnTo>
                      <a:pt x="780923" y="34442"/>
                    </a:lnTo>
                    <a:lnTo>
                      <a:pt x="807707" y="34442"/>
                    </a:lnTo>
                    <a:lnTo>
                      <a:pt x="807707" y="26060"/>
                    </a:lnTo>
                    <a:close/>
                  </a:path>
                  <a:path w="1180464" h="86359">
                    <a:moveTo>
                      <a:pt x="842200" y="26060"/>
                    </a:moveTo>
                    <a:lnTo>
                      <a:pt x="825246" y="26060"/>
                    </a:lnTo>
                    <a:lnTo>
                      <a:pt x="825246" y="85001"/>
                    </a:lnTo>
                    <a:lnTo>
                      <a:pt x="834656" y="85001"/>
                    </a:lnTo>
                    <a:lnTo>
                      <a:pt x="834656" y="62979"/>
                    </a:lnTo>
                    <a:lnTo>
                      <a:pt x="845299" y="62979"/>
                    </a:lnTo>
                    <a:lnTo>
                      <a:pt x="848715" y="62560"/>
                    </a:lnTo>
                    <a:lnTo>
                      <a:pt x="851814" y="61734"/>
                    </a:lnTo>
                    <a:lnTo>
                      <a:pt x="860196" y="59359"/>
                    </a:lnTo>
                    <a:lnTo>
                      <a:pt x="864374" y="54597"/>
                    </a:lnTo>
                    <a:lnTo>
                      <a:pt x="834656" y="54597"/>
                    </a:lnTo>
                    <a:lnTo>
                      <a:pt x="834656" y="34442"/>
                    </a:lnTo>
                    <a:lnTo>
                      <a:pt x="862593" y="34442"/>
                    </a:lnTo>
                    <a:lnTo>
                      <a:pt x="860840" y="32073"/>
                    </a:lnTo>
                    <a:lnTo>
                      <a:pt x="855025" y="28428"/>
                    </a:lnTo>
                    <a:lnTo>
                      <a:pt x="847890" y="26479"/>
                    </a:lnTo>
                    <a:lnTo>
                      <a:pt x="845400" y="26162"/>
                    </a:lnTo>
                    <a:lnTo>
                      <a:pt x="842200" y="26060"/>
                    </a:lnTo>
                    <a:close/>
                  </a:path>
                  <a:path w="1180464" h="86359">
                    <a:moveTo>
                      <a:pt x="862593" y="34442"/>
                    </a:moveTo>
                    <a:lnTo>
                      <a:pt x="845616" y="34442"/>
                    </a:lnTo>
                    <a:lnTo>
                      <a:pt x="847471" y="34747"/>
                    </a:lnTo>
                    <a:lnTo>
                      <a:pt x="849020" y="35267"/>
                    </a:lnTo>
                    <a:lnTo>
                      <a:pt x="853782" y="36601"/>
                    </a:lnTo>
                    <a:lnTo>
                      <a:pt x="856259" y="39916"/>
                    </a:lnTo>
                    <a:lnTo>
                      <a:pt x="856259" y="48907"/>
                    </a:lnTo>
                    <a:lnTo>
                      <a:pt x="854087" y="51803"/>
                    </a:lnTo>
                    <a:lnTo>
                      <a:pt x="847788" y="54292"/>
                    </a:lnTo>
                    <a:lnTo>
                      <a:pt x="845096" y="54597"/>
                    </a:lnTo>
                    <a:lnTo>
                      <a:pt x="864374" y="54597"/>
                    </a:lnTo>
                    <a:lnTo>
                      <a:pt x="866190" y="52527"/>
                    </a:lnTo>
                    <a:lnTo>
                      <a:pt x="866190" y="44259"/>
                    </a:lnTo>
                    <a:lnTo>
                      <a:pt x="864756" y="37366"/>
                    </a:lnTo>
                    <a:lnTo>
                      <a:pt x="862593" y="34442"/>
                    </a:lnTo>
                    <a:close/>
                  </a:path>
                  <a:path w="1180464" h="86359">
                    <a:moveTo>
                      <a:pt x="888199" y="26060"/>
                    </a:moveTo>
                    <a:lnTo>
                      <a:pt x="878789" y="26060"/>
                    </a:lnTo>
                    <a:lnTo>
                      <a:pt x="878789" y="57391"/>
                    </a:lnTo>
                    <a:lnTo>
                      <a:pt x="880219" y="69754"/>
                    </a:lnTo>
                    <a:lnTo>
                      <a:pt x="884577" y="78800"/>
                    </a:lnTo>
                    <a:lnTo>
                      <a:pt x="891958" y="84355"/>
                    </a:lnTo>
                    <a:lnTo>
                      <a:pt x="902462" y="86245"/>
                    </a:lnTo>
                    <a:lnTo>
                      <a:pt x="913207" y="84355"/>
                    </a:lnTo>
                    <a:lnTo>
                      <a:pt x="920713" y="78800"/>
                    </a:lnTo>
                    <a:lnTo>
                      <a:pt x="921169" y="77863"/>
                    </a:lnTo>
                    <a:lnTo>
                      <a:pt x="893572" y="77863"/>
                    </a:lnTo>
                    <a:lnTo>
                      <a:pt x="888199" y="71564"/>
                    </a:lnTo>
                    <a:lnTo>
                      <a:pt x="888199" y="26060"/>
                    </a:lnTo>
                    <a:close/>
                  </a:path>
                  <a:path w="1180464" h="86359">
                    <a:moveTo>
                      <a:pt x="926553" y="26060"/>
                    </a:moveTo>
                    <a:lnTo>
                      <a:pt x="917143" y="26060"/>
                    </a:lnTo>
                    <a:lnTo>
                      <a:pt x="917143" y="71564"/>
                    </a:lnTo>
                    <a:lnTo>
                      <a:pt x="911771" y="77863"/>
                    </a:lnTo>
                    <a:lnTo>
                      <a:pt x="921169" y="77863"/>
                    </a:lnTo>
                    <a:lnTo>
                      <a:pt x="925116" y="69754"/>
                    </a:lnTo>
                    <a:lnTo>
                      <a:pt x="926553" y="57391"/>
                    </a:lnTo>
                    <a:lnTo>
                      <a:pt x="926553" y="26060"/>
                    </a:lnTo>
                    <a:close/>
                  </a:path>
                  <a:path w="1180464" h="86359">
                    <a:moveTo>
                      <a:pt x="964831" y="26060"/>
                    </a:moveTo>
                    <a:lnTo>
                      <a:pt x="944968" y="26060"/>
                    </a:lnTo>
                    <a:lnTo>
                      <a:pt x="944968" y="85001"/>
                    </a:lnTo>
                    <a:lnTo>
                      <a:pt x="964831" y="85001"/>
                    </a:lnTo>
                    <a:lnTo>
                      <a:pt x="970927" y="84480"/>
                    </a:lnTo>
                    <a:lnTo>
                      <a:pt x="982192" y="80137"/>
                    </a:lnTo>
                    <a:lnTo>
                      <a:pt x="984577" y="76835"/>
                    </a:lnTo>
                    <a:lnTo>
                      <a:pt x="954379" y="76835"/>
                    </a:lnTo>
                    <a:lnTo>
                      <a:pt x="954379" y="59042"/>
                    </a:lnTo>
                    <a:lnTo>
                      <a:pt x="983951" y="59042"/>
                    </a:lnTo>
                    <a:lnTo>
                      <a:pt x="981887" y="56667"/>
                    </a:lnTo>
                    <a:lnTo>
                      <a:pt x="973924" y="54394"/>
                    </a:lnTo>
                    <a:lnTo>
                      <a:pt x="980744" y="51917"/>
                    </a:lnTo>
                    <a:lnTo>
                      <a:pt x="981373" y="50876"/>
                    </a:lnTo>
                    <a:lnTo>
                      <a:pt x="954379" y="50876"/>
                    </a:lnTo>
                    <a:lnTo>
                      <a:pt x="954379" y="34226"/>
                    </a:lnTo>
                    <a:lnTo>
                      <a:pt x="982831" y="34226"/>
                    </a:lnTo>
                    <a:lnTo>
                      <a:pt x="980236" y="31127"/>
                    </a:lnTo>
                    <a:lnTo>
                      <a:pt x="974547" y="28536"/>
                    </a:lnTo>
                    <a:lnTo>
                      <a:pt x="970000" y="26581"/>
                    </a:lnTo>
                    <a:lnTo>
                      <a:pt x="964831" y="26060"/>
                    </a:lnTo>
                    <a:close/>
                  </a:path>
                  <a:path w="1180464" h="86359">
                    <a:moveTo>
                      <a:pt x="983951" y="59042"/>
                    </a:moveTo>
                    <a:lnTo>
                      <a:pt x="971346" y="59042"/>
                    </a:lnTo>
                    <a:lnTo>
                      <a:pt x="975995" y="62255"/>
                    </a:lnTo>
                    <a:lnTo>
                      <a:pt x="975995" y="71145"/>
                    </a:lnTo>
                    <a:lnTo>
                      <a:pt x="974344" y="73837"/>
                    </a:lnTo>
                    <a:lnTo>
                      <a:pt x="971232" y="75171"/>
                    </a:lnTo>
                    <a:lnTo>
                      <a:pt x="968032" y="76619"/>
                    </a:lnTo>
                    <a:lnTo>
                      <a:pt x="963688" y="76835"/>
                    </a:lnTo>
                    <a:lnTo>
                      <a:pt x="984577" y="76835"/>
                    </a:lnTo>
                    <a:lnTo>
                      <a:pt x="985926" y="74968"/>
                    </a:lnTo>
                    <a:lnTo>
                      <a:pt x="985926" y="61315"/>
                    </a:lnTo>
                    <a:lnTo>
                      <a:pt x="983951" y="59042"/>
                    </a:lnTo>
                    <a:close/>
                  </a:path>
                  <a:path w="1180464" h="86359">
                    <a:moveTo>
                      <a:pt x="982831" y="34226"/>
                    </a:moveTo>
                    <a:lnTo>
                      <a:pt x="969276" y="34226"/>
                    </a:lnTo>
                    <a:lnTo>
                      <a:pt x="974026" y="36499"/>
                    </a:lnTo>
                    <a:lnTo>
                      <a:pt x="974026" y="48183"/>
                    </a:lnTo>
                    <a:lnTo>
                      <a:pt x="968756" y="50876"/>
                    </a:lnTo>
                    <a:lnTo>
                      <a:pt x="981373" y="50876"/>
                    </a:lnTo>
                    <a:lnTo>
                      <a:pt x="983437" y="47459"/>
                    </a:lnTo>
                    <a:lnTo>
                      <a:pt x="983437" y="34950"/>
                    </a:lnTo>
                    <a:lnTo>
                      <a:pt x="982831" y="34226"/>
                    </a:lnTo>
                    <a:close/>
                  </a:path>
                  <a:path w="1180464" h="86359">
                    <a:moveTo>
                      <a:pt x="1011212" y="26060"/>
                    </a:moveTo>
                    <a:lnTo>
                      <a:pt x="1001801" y="26060"/>
                    </a:lnTo>
                    <a:lnTo>
                      <a:pt x="1001801" y="85001"/>
                    </a:lnTo>
                    <a:lnTo>
                      <a:pt x="1036853" y="85001"/>
                    </a:lnTo>
                    <a:lnTo>
                      <a:pt x="1036853" y="76619"/>
                    </a:lnTo>
                    <a:lnTo>
                      <a:pt x="1011212" y="76619"/>
                    </a:lnTo>
                    <a:lnTo>
                      <a:pt x="1011212" y="26060"/>
                    </a:lnTo>
                    <a:close/>
                  </a:path>
                  <a:path w="1180464" h="86359">
                    <a:moveTo>
                      <a:pt x="1058354" y="26060"/>
                    </a:moveTo>
                    <a:lnTo>
                      <a:pt x="1048943" y="26060"/>
                    </a:lnTo>
                    <a:lnTo>
                      <a:pt x="1048943" y="85001"/>
                    </a:lnTo>
                    <a:lnTo>
                      <a:pt x="1058354" y="85001"/>
                    </a:lnTo>
                    <a:lnTo>
                      <a:pt x="1058354" y="26060"/>
                    </a:lnTo>
                    <a:close/>
                  </a:path>
                  <a:path w="1180464" h="86359">
                    <a:moveTo>
                      <a:pt x="1086815" y="26060"/>
                    </a:moveTo>
                    <a:lnTo>
                      <a:pt x="1077404" y="26060"/>
                    </a:lnTo>
                    <a:lnTo>
                      <a:pt x="1077404" y="85001"/>
                    </a:lnTo>
                    <a:lnTo>
                      <a:pt x="1086815" y="85001"/>
                    </a:lnTo>
                    <a:lnTo>
                      <a:pt x="1086815" y="67729"/>
                    </a:lnTo>
                    <a:lnTo>
                      <a:pt x="1096441" y="56464"/>
                    </a:lnTo>
                    <a:lnTo>
                      <a:pt x="1107170" y="56464"/>
                    </a:lnTo>
                    <a:lnTo>
                      <a:pt x="1106429" y="55219"/>
                    </a:lnTo>
                    <a:lnTo>
                      <a:pt x="1086815" y="55219"/>
                    </a:lnTo>
                    <a:lnTo>
                      <a:pt x="1086815" y="26060"/>
                    </a:lnTo>
                    <a:close/>
                  </a:path>
                  <a:path w="1180464" h="86359">
                    <a:moveTo>
                      <a:pt x="1107170" y="56464"/>
                    </a:moveTo>
                    <a:lnTo>
                      <a:pt x="1096441" y="56464"/>
                    </a:lnTo>
                    <a:lnTo>
                      <a:pt x="1112977" y="85001"/>
                    </a:lnTo>
                    <a:lnTo>
                      <a:pt x="1124153" y="85001"/>
                    </a:lnTo>
                    <a:lnTo>
                      <a:pt x="1107170" y="56464"/>
                    </a:lnTo>
                    <a:close/>
                  </a:path>
                  <a:path w="1180464" h="86359">
                    <a:moveTo>
                      <a:pt x="1122387" y="26060"/>
                    </a:moveTo>
                    <a:lnTo>
                      <a:pt x="1111021" y="26060"/>
                    </a:lnTo>
                    <a:lnTo>
                      <a:pt x="1086815" y="55219"/>
                    </a:lnTo>
                    <a:lnTo>
                      <a:pt x="1106429" y="55219"/>
                    </a:lnTo>
                    <a:lnTo>
                      <a:pt x="1102741" y="49022"/>
                    </a:lnTo>
                    <a:lnTo>
                      <a:pt x="1122387" y="26060"/>
                    </a:lnTo>
                    <a:close/>
                  </a:path>
                  <a:path w="1180464" h="86359">
                    <a:moveTo>
                      <a:pt x="1142580" y="26060"/>
                    </a:moveTo>
                    <a:lnTo>
                      <a:pt x="1130998" y="26060"/>
                    </a:lnTo>
                    <a:lnTo>
                      <a:pt x="1150848" y="60909"/>
                    </a:lnTo>
                    <a:lnTo>
                      <a:pt x="1150848" y="85001"/>
                    </a:lnTo>
                    <a:lnTo>
                      <a:pt x="1160259" y="85001"/>
                    </a:lnTo>
                    <a:lnTo>
                      <a:pt x="1160259" y="60591"/>
                    </a:lnTo>
                    <a:lnTo>
                      <a:pt x="1165815" y="50876"/>
                    </a:lnTo>
                    <a:lnTo>
                      <a:pt x="1155712" y="50876"/>
                    </a:lnTo>
                    <a:lnTo>
                      <a:pt x="1142580" y="26060"/>
                    </a:lnTo>
                    <a:close/>
                  </a:path>
                  <a:path w="1180464" h="86359">
                    <a:moveTo>
                      <a:pt x="1180007" y="26060"/>
                    </a:moveTo>
                    <a:lnTo>
                      <a:pt x="1169047" y="26060"/>
                    </a:lnTo>
                    <a:lnTo>
                      <a:pt x="1155915" y="50876"/>
                    </a:lnTo>
                    <a:lnTo>
                      <a:pt x="1165815" y="50876"/>
                    </a:lnTo>
                    <a:lnTo>
                      <a:pt x="1180007" y="26060"/>
                    </a:lnTo>
                    <a:close/>
                  </a:path>
                </a:pathLst>
              </a:custGeom>
              <a:solidFill>
                <a:srgbClr val="3C3C3B"/>
              </a:solidFill>
            </p:spPr>
            <p:txBody>
              <a:bodyPr wrap="square" lIns="0" tIns="0" rIns="0" bIns="0" rtlCol="0"/>
              <a:lstStyle/>
              <a:p>
                <a:endParaRPr/>
              </a:p>
            </p:txBody>
          </p:sp>
          <p:pic>
            <p:nvPicPr>
              <p:cNvPr id="12" name="object 12"/>
              <p:cNvPicPr/>
              <p:nvPr/>
            </p:nvPicPr>
            <p:blipFill>
              <a:blip r:embed="rId4" cstate="print"/>
              <a:stretch>
                <a:fillRect/>
              </a:stretch>
            </p:blipFill>
            <p:spPr>
              <a:xfrm>
                <a:off x="1711111" y="6859937"/>
                <a:ext cx="1395882" cy="86245"/>
              </a:xfrm>
              <a:prstGeom prst="rect">
                <a:avLst/>
              </a:prstGeom>
            </p:spPr>
          </p:pic>
        </p:grpSp>
        <p:sp>
          <p:nvSpPr>
            <p:cNvPr id="13" name="object 13"/>
            <p:cNvSpPr/>
            <p:nvPr/>
          </p:nvSpPr>
          <p:spPr>
            <a:xfrm>
              <a:off x="387003" y="6813010"/>
              <a:ext cx="1196340" cy="270510"/>
            </a:xfrm>
            <a:custGeom>
              <a:avLst/>
              <a:gdLst/>
              <a:ahLst/>
              <a:cxnLst/>
              <a:rect l="l" t="t" r="r" b="b"/>
              <a:pathLst>
                <a:path w="1196340" h="270509">
                  <a:moveTo>
                    <a:pt x="101968" y="65481"/>
                  </a:moveTo>
                  <a:lnTo>
                    <a:pt x="77838" y="65481"/>
                  </a:lnTo>
                  <a:lnTo>
                    <a:pt x="0" y="266547"/>
                  </a:lnTo>
                  <a:lnTo>
                    <a:pt x="30149" y="266547"/>
                  </a:lnTo>
                  <a:lnTo>
                    <a:pt x="45669" y="223748"/>
                  </a:lnTo>
                  <a:lnTo>
                    <a:pt x="162558" y="223748"/>
                  </a:lnTo>
                  <a:lnTo>
                    <a:pt x="153101" y="199047"/>
                  </a:lnTo>
                  <a:lnTo>
                    <a:pt x="54864" y="199047"/>
                  </a:lnTo>
                  <a:lnTo>
                    <a:pt x="88468" y="107416"/>
                  </a:lnTo>
                  <a:lnTo>
                    <a:pt x="118022" y="107416"/>
                  </a:lnTo>
                  <a:lnTo>
                    <a:pt x="101968" y="65481"/>
                  </a:lnTo>
                  <a:close/>
                </a:path>
                <a:path w="1196340" h="270509">
                  <a:moveTo>
                    <a:pt x="162558" y="223748"/>
                  </a:moveTo>
                  <a:lnTo>
                    <a:pt x="131267" y="223748"/>
                  </a:lnTo>
                  <a:lnTo>
                    <a:pt x="147066" y="266547"/>
                  </a:lnTo>
                  <a:lnTo>
                    <a:pt x="178943" y="266547"/>
                  </a:lnTo>
                  <a:lnTo>
                    <a:pt x="162558" y="223748"/>
                  </a:lnTo>
                  <a:close/>
                </a:path>
                <a:path w="1196340" h="270509">
                  <a:moveTo>
                    <a:pt x="118022" y="107416"/>
                  </a:moveTo>
                  <a:lnTo>
                    <a:pt x="88747" y="107416"/>
                  </a:lnTo>
                  <a:lnTo>
                    <a:pt x="122351" y="199047"/>
                  </a:lnTo>
                  <a:lnTo>
                    <a:pt x="153101" y="199047"/>
                  </a:lnTo>
                  <a:lnTo>
                    <a:pt x="118022" y="107416"/>
                  </a:lnTo>
                  <a:close/>
                </a:path>
                <a:path w="1196340" h="270509">
                  <a:moveTo>
                    <a:pt x="336054" y="65481"/>
                  </a:moveTo>
                  <a:lnTo>
                    <a:pt x="205651" y="65481"/>
                  </a:lnTo>
                  <a:lnTo>
                    <a:pt x="205651" y="90182"/>
                  </a:lnTo>
                  <a:lnTo>
                    <a:pt x="298437" y="90182"/>
                  </a:lnTo>
                  <a:lnTo>
                    <a:pt x="203352" y="251904"/>
                  </a:lnTo>
                  <a:lnTo>
                    <a:pt x="203352" y="266547"/>
                  </a:lnTo>
                  <a:lnTo>
                    <a:pt x="343242" y="266547"/>
                  </a:lnTo>
                  <a:lnTo>
                    <a:pt x="343242" y="241846"/>
                  </a:lnTo>
                  <a:lnTo>
                    <a:pt x="241554" y="241846"/>
                  </a:lnTo>
                  <a:lnTo>
                    <a:pt x="336054" y="80416"/>
                  </a:lnTo>
                  <a:lnTo>
                    <a:pt x="336054" y="65481"/>
                  </a:lnTo>
                  <a:close/>
                </a:path>
                <a:path w="1196340" h="270509">
                  <a:moveTo>
                    <a:pt x="395224" y="65481"/>
                  </a:moveTo>
                  <a:lnTo>
                    <a:pt x="363347" y="65481"/>
                  </a:lnTo>
                  <a:lnTo>
                    <a:pt x="440321" y="266547"/>
                  </a:lnTo>
                  <a:lnTo>
                    <a:pt x="464451" y="266547"/>
                  </a:lnTo>
                  <a:lnTo>
                    <a:pt x="480686" y="224612"/>
                  </a:lnTo>
                  <a:lnTo>
                    <a:pt x="453542" y="224612"/>
                  </a:lnTo>
                  <a:lnTo>
                    <a:pt x="395224" y="65481"/>
                  </a:lnTo>
                  <a:close/>
                </a:path>
                <a:path w="1196340" h="270509">
                  <a:moveTo>
                    <a:pt x="542290" y="65481"/>
                  </a:moveTo>
                  <a:lnTo>
                    <a:pt x="512127" y="65481"/>
                  </a:lnTo>
                  <a:lnTo>
                    <a:pt x="453821" y="224612"/>
                  </a:lnTo>
                  <a:lnTo>
                    <a:pt x="480686" y="224612"/>
                  </a:lnTo>
                  <a:lnTo>
                    <a:pt x="542290" y="65481"/>
                  </a:lnTo>
                  <a:close/>
                </a:path>
                <a:path w="1196340" h="270509">
                  <a:moveTo>
                    <a:pt x="959065" y="62039"/>
                  </a:moveTo>
                  <a:lnTo>
                    <a:pt x="917110" y="69923"/>
                  </a:lnTo>
                  <a:lnTo>
                    <a:pt x="882772" y="91728"/>
                  </a:lnTo>
                  <a:lnTo>
                    <a:pt x="859580" y="124683"/>
                  </a:lnTo>
                  <a:lnTo>
                    <a:pt x="851065" y="166014"/>
                  </a:lnTo>
                  <a:lnTo>
                    <a:pt x="859498" y="209038"/>
                  </a:lnTo>
                  <a:lnTo>
                    <a:pt x="882553" y="241804"/>
                  </a:lnTo>
                  <a:lnTo>
                    <a:pt x="916864" y="262669"/>
                  </a:lnTo>
                  <a:lnTo>
                    <a:pt x="959065" y="269989"/>
                  </a:lnTo>
                  <a:lnTo>
                    <a:pt x="974974" y="268773"/>
                  </a:lnTo>
                  <a:lnTo>
                    <a:pt x="990265" y="265215"/>
                  </a:lnTo>
                  <a:lnTo>
                    <a:pt x="1004748" y="259450"/>
                  </a:lnTo>
                  <a:lnTo>
                    <a:pt x="1018235" y="251612"/>
                  </a:lnTo>
                  <a:lnTo>
                    <a:pt x="1013694" y="245287"/>
                  </a:lnTo>
                  <a:lnTo>
                    <a:pt x="959065" y="245287"/>
                  </a:lnTo>
                  <a:lnTo>
                    <a:pt x="927384" y="239768"/>
                  </a:lnTo>
                  <a:lnTo>
                    <a:pt x="902484" y="223962"/>
                  </a:lnTo>
                  <a:lnTo>
                    <a:pt x="886199" y="199001"/>
                  </a:lnTo>
                  <a:lnTo>
                    <a:pt x="880363" y="166014"/>
                  </a:lnTo>
                  <a:lnTo>
                    <a:pt x="886280" y="134238"/>
                  </a:lnTo>
                  <a:lnTo>
                    <a:pt x="902698" y="109142"/>
                  </a:lnTo>
                  <a:lnTo>
                    <a:pt x="927625" y="92664"/>
                  </a:lnTo>
                  <a:lnTo>
                    <a:pt x="959065" y="86740"/>
                  </a:lnTo>
                  <a:lnTo>
                    <a:pt x="1007474" y="86740"/>
                  </a:lnTo>
                  <a:lnTo>
                    <a:pt x="1013066" y="77546"/>
                  </a:lnTo>
                  <a:lnTo>
                    <a:pt x="1000751" y="71003"/>
                  </a:lnTo>
                  <a:lnTo>
                    <a:pt x="987575" y="66130"/>
                  </a:lnTo>
                  <a:lnTo>
                    <a:pt x="973645" y="63089"/>
                  </a:lnTo>
                  <a:lnTo>
                    <a:pt x="959065" y="62039"/>
                  </a:lnTo>
                  <a:close/>
                </a:path>
                <a:path w="1196340" h="270509">
                  <a:moveTo>
                    <a:pt x="1003592" y="231216"/>
                  </a:moveTo>
                  <a:lnTo>
                    <a:pt x="992920" y="237411"/>
                  </a:lnTo>
                  <a:lnTo>
                    <a:pt x="981976" y="241804"/>
                  </a:lnTo>
                  <a:lnTo>
                    <a:pt x="970709" y="244421"/>
                  </a:lnTo>
                  <a:lnTo>
                    <a:pt x="959065" y="245287"/>
                  </a:lnTo>
                  <a:lnTo>
                    <a:pt x="1013694" y="245287"/>
                  </a:lnTo>
                  <a:lnTo>
                    <a:pt x="1003592" y="231216"/>
                  </a:lnTo>
                  <a:close/>
                </a:path>
                <a:path w="1196340" h="270509">
                  <a:moveTo>
                    <a:pt x="1007474" y="86740"/>
                  </a:moveTo>
                  <a:lnTo>
                    <a:pt x="959065" y="86740"/>
                  </a:lnTo>
                  <a:lnTo>
                    <a:pt x="970089" y="87576"/>
                  </a:lnTo>
                  <a:lnTo>
                    <a:pt x="980682" y="89973"/>
                  </a:lnTo>
                  <a:lnTo>
                    <a:pt x="990735" y="93770"/>
                  </a:lnTo>
                  <a:lnTo>
                    <a:pt x="1000137" y="98805"/>
                  </a:lnTo>
                  <a:lnTo>
                    <a:pt x="1007474" y="86740"/>
                  </a:lnTo>
                  <a:close/>
                </a:path>
                <a:path w="1196340" h="270509">
                  <a:moveTo>
                    <a:pt x="926617" y="0"/>
                  </a:moveTo>
                  <a:lnTo>
                    <a:pt x="910818" y="12052"/>
                  </a:lnTo>
                  <a:lnTo>
                    <a:pt x="941552" y="50545"/>
                  </a:lnTo>
                  <a:lnTo>
                    <a:pt x="968832" y="50545"/>
                  </a:lnTo>
                  <a:lnTo>
                    <a:pt x="982978" y="33312"/>
                  </a:lnTo>
                  <a:lnTo>
                    <a:pt x="955903" y="33312"/>
                  </a:lnTo>
                  <a:lnTo>
                    <a:pt x="926617" y="0"/>
                  </a:lnTo>
                  <a:close/>
                </a:path>
                <a:path w="1196340" h="270509">
                  <a:moveTo>
                    <a:pt x="984923" y="0"/>
                  </a:moveTo>
                  <a:lnTo>
                    <a:pt x="955903" y="33312"/>
                  </a:lnTo>
                  <a:lnTo>
                    <a:pt x="982978" y="33312"/>
                  </a:lnTo>
                  <a:lnTo>
                    <a:pt x="1000429" y="12052"/>
                  </a:lnTo>
                  <a:lnTo>
                    <a:pt x="984923" y="0"/>
                  </a:lnTo>
                  <a:close/>
                </a:path>
                <a:path w="1196340" h="270509">
                  <a:moveTo>
                    <a:pt x="1113028" y="65481"/>
                  </a:moveTo>
                  <a:lnTo>
                    <a:pt x="1053274" y="65481"/>
                  </a:lnTo>
                  <a:lnTo>
                    <a:pt x="1053274" y="266547"/>
                  </a:lnTo>
                  <a:lnTo>
                    <a:pt x="1080858" y="266547"/>
                  </a:lnTo>
                  <a:lnTo>
                    <a:pt x="1080858" y="181521"/>
                  </a:lnTo>
                  <a:lnTo>
                    <a:pt x="1133820" y="181521"/>
                  </a:lnTo>
                  <a:lnTo>
                    <a:pt x="1132560" y="179806"/>
                  </a:lnTo>
                  <a:lnTo>
                    <a:pt x="1150655" y="173591"/>
                  </a:lnTo>
                  <a:lnTo>
                    <a:pt x="1166379" y="162393"/>
                  </a:lnTo>
                  <a:lnTo>
                    <a:pt x="1170094" y="156819"/>
                  </a:lnTo>
                  <a:lnTo>
                    <a:pt x="1080858" y="156819"/>
                  </a:lnTo>
                  <a:lnTo>
                    <a:pt x="1080858" y="90182"/>
                  </a:lnTo>
                  <a:lnTo>
                    <a:pt x="1169365" y="90182"/>
                  </a:lnTo>
                  <a:lnTo>
                    <a:pt x="1158875" y="78732"/>
                  </a:lnTo>
                  <a:lnTo>
                    <a:pt x="1136719" y="68646"/>
                  </a:lnTo>
                  <a:lnTo>
                    <a:pt x="1113028" y="65481"/>
                  </a:lnTo>
                  <a:close/>
                </a:path>
                <a:path w="1196340" h="270509">
                  <a:moveTo>
                    <a:pt x="1133820" y="181521"/>
                  </a:moveTo>
                  <a:lnTo>
                    <a:pt x="1101534" y="181521"/>
                  </a:lnTo>
                  <a:lnTo>
                    <a:pt x="1161859" y="266547"/>
                  </a:lnTo>
                  <a:lnTo>
                    <a:pt x="1196327" y="266547"/>
                  </a:lnTo>
                  <a:lnTo>
                    <a:pt x="1133820" y="181521"/>
                  </a:lnTo>
                  <a:close/>
                </a:path>
                <a:path w="1196340" h="270509">
                  <a:moveTo>
                    <a:pt x="1169365" y="90182"/>
                  </a:moveTo>
                  <a:lnTo>
                    <a:pt x="1111592" y="90182"/>
                  </a:lnTo>
                  <a:lnTo>
                    <a:pt x="1128262" y="92610"/>
                  </a:lnTo>
                  <a:lnTo>
                    <a:pt x="1141136" y="99482"/>
                  </a:lnTo>
                  <a:lnTo>
                    <a:pt x="1149433" y="110178"/>
                  </a:lnTo>
                  <a:lnTo>
                    <a:pt x="1152372" y="124078"/>
                  </a:lnTo>
                  <a:lnTo>
                    <a:pt x="1148859" y="138887"/>
                  </a:lnTo>
                  <a:lnTo>
                    <a:pt x="1139126" y="149064"/>
                  </a:lnTo>
                  <a:lnTo>
                    <a:pt x="1124383" y="154934"/>
                  </a:lnTo>
                  <a:lnTo>
                    <a:pt x="1105839" y="156819"/>
                  </a:lnTo>
                  <a:lnTo>
                    <a:pt x="1170094" y="156819"/>
                  </a:lnTo>
                  <a:lnTo>
                    <a:pt x="1177471" y="145754"/>
                  </a:lnTo>
                  <a:lnTo>
                    <a:pt x="1181671" y="123215"/>
                  </a:lnTo>
                  <a:lnTo>
                    <a:pt x="1175267" y="96626"/>
                  </a:lnTo>
                  <a:lnTo>
                    <a:pt x="1169365" y="90182"/>
                  </a:lnTo>
                  <a:close/>
                </a:path>
              </a:pathLst>
            </a:custGeom>
            <a:solidFill>
              <a:srgbClr val="3C3C3B"/>
            </a:solidFill>
          </p:spPr>
          <p:txBody>
            <a:bodyPr wrap="square" lIns="0" tIns="0" rIns="0" bIns="0" rtlCol="0"/>
            <a:lstStyle/>
            <a:p>
              <a:endParaRPr/>
            </a:p>
          </p:txBody>
        </p:sp>
      </p:grpSp>
      <p:sp>
        <p:nvSpPr>
          <p:cNvPr id="14" name="object 14"/>
          <p:cNvSpPr txBox="1">
            <a:spLocks noGrp="1"/>
          </p:cNvSpPr>
          <p:nvPr>
            <p:ph type="ctrTitle"/>
          </p:nvPr>
        </p:nvSpPr>
        <p:spPr>
          <a:xfrm>
            <a:off x="774700" y="3353289"/>
            <a:ext cx="9372600" cy="1736373"/>
          </a:xfrm>
          <a:prstGeom prst="rect">
            <a:avLst/>
          </a:prstGeom>
        </p:spPr>
        <p:txBody>
          <a:bodyPr vert="horz" wrap="square" lIns="0" tIns="12700" rIns="0" bIns="0" rtlCol="0">
            <a:spAutoFit/>
          </a:bodyPr>
          <a:lstStyle/>
          <a:p>
            <a:pPr marL="29209" algn="ctr">
              <a:lnSpc>
                <a:spcPct val="100000"/>
              </a:lnSpc>
              <a:spcBef>
                <a:spcPts val="100"/>
              </a:spcBef>
            </a:pPr>
            <a:r>
              <a:rPr lang="cs-CZ" sz="2800" b="1" spc="90" dirty="0">
                <a:latin typeface="Tahoma"/>
                <a:cs typeface="Tahoma"/>
              </a:rPr>
              <a:t>Výzvy (ERA4Health, THCS)</a:t>
            </a:r>
            <a:br>
              <a:rPr lang="cs-CZ" sz="2800" b="1" spc="90" dirty="0">
                <a:latin typeface="Tahoma"/>
                <a:cs typeface="Tahoma"/>
              </a:rPr>
            </a:br>
            <a:r>
              <a:rPr lang="cs-CZ" sz="2800" b="1" spc="90" dirty="0">
                <a:latin typeface="Tahoma"/>
                <a:cs typeface="Tahoma"/>
              </a:rPr>
              <a:t>Evropská partnerství v oblasti zdraví</a:t>
            </a:r>
            <a:br>
              <a:rPr lang="cs-CZ" sz="2800" b="1" spc="90" dirty="0">
                <a:latin typeface="Tahoma"/>
                <a:cs typeface="Tahoma"/>
              </a:rPr>
            </a:br>
            <a:r>
              <a:rPr lang="cs-CZ" sz="2800" b="1" spc="90" dirty="0">
                <a:latin typeface="Tahoma"/>
                <a:cs typeface="Tahoma"/>
              </a:rPr>
              <a:t>Národní podmínky výzvy </a:t>
            </a:r>
            <a:br>
              <a:rPr lang="cs-CZ" sz="2800" b="1" spc="90" dirty="0">
                <a:latin typeface="Tahoma"/>
                <a:cs typeface="Tahoma"/>
              </a:rPr>
            </a:br>
            <a:r>
              <a:rPr lang="cs-CZ" sz="2800" b="1" spc="90" dirty="0">
                <a:latin typeface="Tahoma"/>
                <a:cs typeface="Tahoma"/>
              </a:rPr>
              <a:t>(</a:t>
            </a:r>
            <a:r>
              <a:rPr lang="cs-CZ" sz="2800" b="1" spc="90" dirty="0" err="1">
                <a:latin typeface="Tahoma"/>
                <a:cs typeface="Tahoma"/>
              </a:rPr>
              <a:t>Application</a:t>
            </a:r>
            <a:r>
              <a:rPr lang="cs-CZ" sz="2800" b="1" spc="90" dirty="0">
                <a:latin typeface="Tahoma"/>
                <a:cs typeface="Tahoma"/>
              </a:rPr>
              <a:t> </a:t>
            </a:r>
            <a:r>
              <a:rPr lang="cs-CZ" sz="2800" b="1" spc="90" dirty="0" err="1">
                <a:latin typeface="Tahoma"/>
                <a:cs typeface="Tahoma"/>
              </a:rPr>
              <a:t>Form</a:t>
            </a:r>
            <a:r>
              <a:rPr lang="cs-CZ" sz="2800" b="1" spc="90" dirty="0">
                <a:latin typeface="Tahoma"/>
                <a:cs typeface="Tahoma"/>
              </a:rPr>
              <a:t>) </a:t>
            </a:r>
            <a:endParaRPr sz="2800" b="1" dirty="0">
              <a:latin typeface="Tahoma"/>
              <a:cs typeface="Tahoma"/>
            </a:endParaRPr>
          </a:p>
        </p:txBody>
      </p:sp>
      <p:sp>
        <p:nvSpPr>
          <p:cNvPr id="15" name="object 15"/>
          <p:cNvSpPr txBox="1"/>
          <p:nvPr/>
        </p:nvSpPr>
        <p:spPr>
          <a:xfrm>
            <a:off x="3671556" y="5277537"/>
            <a:ext cx="3808744" cy="825867"/>
          </a:xfrm>
          <a:prstGeom prst="rect">
            <a:avLst/>
          </a:prstGeom>
        </p:spPr>
        <p:txBody>
          <a:bodyPr vert="horz" wrap="square" lIns="0" tIns="12700" rIns="0" bIns="0" rtlCol="0">
            <a:spAutoFit/>
          </a:bodyPr>
          <a:lstStyle/>
          <a:p>
            <a:pPr marL="12700">
              <a:lnSpc>
                <a:spcPct val="100000"/>
              </a:lnSpc>
              <a:spcBef>
                <a:spcPts val="100"/>
              </a:spcBef>
            </a:pPr>
            <a:r>
              <a:rPr lang="cs-CZ" sz="2600" spc="-70" dirty="0">
                <a:latin typeface="Tahoma" panose="020B0604030504040204" pitchFamily="34" charset="0"/>
                <a:ea typeface="Tahoma" panose="020B0604030504040204" pitchFamily="34" charset="0"/>
                <a:cs typeface="Tahoma" panose="020B0604030504040204" pitchFamily="34" charset="0"/>
              </a:rPr>
              <a:t>Mgr. Monika Kocmanová</a:t>
            </a:r>
          </a:p>
          <a:p>
            <a:pPr marL="12700">
              <a:lnSpc>
                <a:spcPct val="100000"/>
              </a:lnSpc>
              <a:spcBef>
                <a:spcPts val="100"/>
              </a:spcBef>
            </a:pPr>
            <a:r>
              <a:rPr lang="cs-CZ" sz="2600" spc="-70" dirty="0">
                <a:latin typeface="Tahoma" panose="020B0604030504040204" pitchFamily="34" charset="0"/>
                <a:ea typeface="Tahoma" panose="020B0604030504040204" pitchFamily="34" charset="0"/>
                <a:cs typeface="Tahoma" panose="020B0604030504040204" pitchFamily="34" charset="0"/>
              </a:rPr>
              <a:t>Ing. Iva </a:t>
            </a:r>
            <a:r>
              <a:rPr lang="cs-CZ" sz="2600" spc="-70" dirty="0" err="1">
                <a:latin typeface="Tahoma" panose="020B0604030504040204" pitchFamily="34" charset="0"/>
                <a:ea typeface="Tahoma" panose="020B0604030504040204" pitchFamily="34" charset="0"/>
                <a:cs typeface="Tahoma" panose="020B0604030504040204" pitchFamily="34" charset="0"/>
              </a:rPr>
              <a:t>Škach</a:t>
            </a:r>
            <a:r>
              <a:rPr lang="cs-CZ" sz="2600" spc="-70" dirty="0">
                <a:latin typeface="Tahoma" panose="020B0604030504040204" pitchFamily="34" charset="0"/>
                <a:ea typeface="Tahoma" panose="020B0604030504040204" pitchFamily="34" charset="0"/>
                <a:cs typeface="Tahoma" panose="020B0604030504040204" pitchFamily="34" charset="0"/>
              </a:rPr>
              <a:t> Vrbíková</a:t>
            </a:r>
          </a:p>
        </p:txBody>
      </p:sp>
    </p:spTree>
    <p:extLst>
      <p:ext uri="{BB962C8B-B14F-4D97-AF65-F5344CB8AC3E}">
        <p14:creationId xmlns:p14="http://schemas.microsoft.com/office/powerpoint/2010/main" val="138832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ERA4Health</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Předložení návrhu projektu</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109202"/>
            <a:ext cx="10527030" cy="6309420"/>
          </a:xfrm>
          <a:prstGeom prst="rect">
            <a:avLst/>
          </a:prstGeom>
          <a:noFill/>
        </p:spPr>
        <p:txBody>
          <a:bodyPr wrap="square" rtlCol="0" anchor="ctr">
            <a:spAutoFit/>
          </a:bodyPr>
          <a:lstStyle/>
          <a:p>
            <a:pPr algn="just"/>
            <a:r>
              <a:rPr lang="cs-CZ" sz="2400" b="1" dirty="0"/>
              <a:t>Výzva je dvoukolová: </a:t>
            </a:r>
          </a:p>
          <a:p>
            <a:pPr algn="just"/>
            <a:endParaRPr lang="cs-CZ" sz="2000" b="1" dirty="0"/>
          </a:p>
          <a:p>
            <a:pPr marL="342900" indent="-342900" algn="just">
              <a:buFont typeface="Arial" panose="020B0604020202020204" pitchFamily="34" charset="0"/>
              <a:buChar char="•"/>
            </a:pPr>
            <a:r>
              <a:rPr lang="cs-CZ" sz="2000" b="1" dirty="0" err="1">
                <a:latin typeface="Tahoma" panose="020B0604030504040204" pitchFamily="34" charset="0"/>
                <a:ea typeface="Tahoma" panose="020B0604030504040204" pitchFamily="34" charset="0"/>
                <a:cs typeface="Tahoma" panose="020B0604030504040204" pitchFamily="34" charset="0"/>
              </a:rPr>
              <a:t>Pre-proposal</a:t>
            </a:r>
            <a:endParaRPr lang="cs-CZ" sz="20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dirty="0" err="1">
                <a:latin typeface="Tahoma" panose="020B0604030504040204" pitchFamily="34" charset="0"/>
                <a:ea typeface="Tahoma" panose="020B0604030504040204" pitchFamily="34" charset="0"/>
                <a:cs typeface="Tahoma" panose="020B0604030504040204" pitchFamily="34" charset="0"/>
              </a:rPr>
              <a:t>deadlinu</a:t>
            </a:r>
            <a:r>
              <a:rPr lang="cs-CZ" dirty="0">
                <a:latin typeface="Tahoma" panose="020B0604030504040204" pitchFamily="34" charset="0"/>
                <a:ea typeface="Tahoma" panose="020B0604030504040204" pitchFamily="34" charset="0"/>
                <a:cs typeface="Tahoma" panose="020B0604030504040204" pitchFamily="34" charset="0"/>
              </a:rPr>
              <a:t> stanoveného sekretariátem výzvy ERA4Health </a:t>
            </a:r>
            <a:r>
              <a:rPr lang="cs-CZ" b="1" dirty="0">
                <a:latin typeface="Tahoma" panose="020B0604030504040204" pitchFamily="34" charset="0"/>
                <a:ea typeface="Tahoma" panose="020B0604030504040204" pitchFamily="34" charset="0"/>
                <a:cs typeface="Tahoma" panose="020B0604030504040204" pitchFamily="34" charset="0"/>
              </a:rPr>
              <a:t>(28.1.2025, 16:00 CET) prostřednictvím elektronického systému dostupného na oficiálních stránkách ERA4Health: </a:t>
            </a:r>
            <a:r>
              <a:rPr lang="cs-CZ" b="1" dirty="0">
                <a:hlinkClick r:id="rId5"/>
              </a:rPr>
              <a:t>PT-</a:t>
            </a:r>
            <a:r>
              <a:rPr lang="cs-CZ" b="1" dirty="0" err="1">
                <a:hlinkClick r:id="rId5"/>
              </a:rPr>
              <a:t>Outline</a:t>
            </a:r>
            <a:r>
              <a:rPr lang="cs-CZ" b="1" dirty="0"/>
              <a:t>.</a:t>
            </a:r>
            <a:endParaRPr lang="cs-CZ"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Hodnotitelé sestaví tzv. </a:t>
            </a:r>
            <a:r>
              <a:rPr lang="cs-CZ" dirty="0" err="1">
                <a:latin typeface="Tahoma" panose="020B0604030504040204" pitchFamily="34" charset="0"/>
                <a:ea typeface="Tahoma" panose="020B0604030504040204" pitchFamily="34" charset="0"/>
                <a:cs typeface="Tahoma" panose="020B0604030504040204" pitchFamily="34" charset="0"/>
              </a:rPr>
              <a:t>ranking</a:t>
            </a:r>
            <a:r>
              <a:rPr lang="cs-CZ" dirty="0">
                <a:latin typeface="Tahoma" panose="020B0604030504040204" pitchFamily="34" charset="0"/>
                <a:ea typeface="Tahoma" panose="020B0604030504040204" pitchFamily="34" charset="0"/>
                <a:cs typeface="Tahoma" panose="020B0604030504040204" pitchFamily="34" charset="0"/>
              </a:rPr>
              <a:t> list projektů, </a:t>
            </a:r>
            <a:r>
              <a:rPr lang="cs-CZ" u="sng" dirty="0">
                <a:latin typeface="Tahoma" panose="020B0604030504040204" pitchFamily="34" charset="0"/>
                <a:ea typeface="Tahoma" panose="020B0604030504040204" pitchFamily="34" charset="0"/>
                <a:cs typeface="Tahoma" panose="020B0604030504040204" pitchFamily="34" charset="0"/>
              </a:rPr>
              <a:t>které doporučí k postupu do 2. kola.</a:t>
            </a:r>
          </a:p>
          <a:p>
            <a:pPr marL="342900" indent="-342900" algn="just">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Full </a:t>
            </a:r>
            <a:r>
              <a:rPr lang="cs-CZ" sz="2000" b="1" dirty="0" err="1">
                <a:latin typeface="Tahoma" panose="020B0604030504040204" pitchFamily="34" charset="0"/>
                <a:ea typeface="Tahoma" panose="020B0604030504040204" pitchFamily="34" charset="0"/>
                <a:cs typeface="Tahoma" panose="020B0604030504040204" pitchFamily="34" charset="0"/>
              </a:rPr>
              <a:t>proposal</a:t>
            </a:r>
            <a:r>
              <a:rPr lang="cs-CZ" sz="2000" b="1" dirty="0">
                <a:latin typeface="Tahoma" panose="020B0604030504040204" pitchFamily="34" charset="0"/>
                <a:ea typeface="Tahoma" panose="020B0604030504040204" pitchFamily="34" charset="0"/>
                <a:cs typeface="Tahoma" panose="020B0604030504040204" pitchFamily="34" charset="0"/>
              </a:rPr>
              <a:t> </a:t>
            </a: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dirty="0" err="1">
                <a:latin typeface="Tahoma" panose="020B0604030504040204" pitchFamily="34" charset="0"/>
                <a:ea typeface="Tahoma" panose="020B0604030504040204" pitchFamily="34" charset="0"/>
                <a:cs typeface="Tahoma" panose="020B0604030504040204" pitchFamily="34" charset="0"/>
              </a:rPr>
              <a:t>deadlinu</a:t>
            </a:r>
            <a:r>
              <a:rPr lang="cs-CZ" dirty="0">
                <a:latin typeface="Tahoma" panose="020B0604030504040204" pitchFamily="34" charset="0"/>
                <a:ea typeface="Tahoma" panose="020B0604030504040204" pitchFamily="34" charset="0"/>
                <a:cs typeface="Tahoma" panose="020B0604030504040204" pitchFamily="34" charset="0"/>
              </a:rPr>
              <a:t> stanoveného sekretariátem výzvy ERA4Health </a:t>
            </a:r>
            <a:r>
              <a:rPr lang="cs-CZ" b="1" dirty="0">
                <a:latin typeface="Tahoma" panose="020B0604030504040204" pitchFamily="34" charset="0"/>
                <a:ea typeface="Tahoma" panose="020B0604030504040204" pitchFamily="34" charset="0"/>
                <a:cs typeface="Tahoma" panose="020B0604030504040204" pitchFamily="34" charset="0"/>
              </a:rPr>
              <a:t>(17.6.2025, 16:00 CEST).</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Hodnotitelé sestaví tzv. </a:t>
            </a:r>
            <a:r>
              <a:rPr lang="cs-CZ" dirty="0" err="1">
                <a:latin typeface="Tahoma" panose="020B0604030504040204" pitchFamily="34" charset="0"/>
                <a:ea typeface="Tahoma" panose="020B0604030504040204" pitchFamily="34" charset="0"/>
                <a:cs typeface="Tahoma" panose="020B0604030504040204" pitchFamily="34" charset="0"/>
              </a:rPr>
              <a:t>ranking</a:t>
            </a:r>
            <a:r>
              <a:rPr lang="cs-CZ" dirty="0">
                <a:latin typeface="Tahoma" panose="020B0604030504040204" pitchFamily="34" charset="0"/>
                <a:ea typeface="Tahoma" panose="020B0604030504040204" pitchFamily="34" charset="0"/>
                <a:cs typeface="Tahoma" panose="020B0604030504040204" pitchFamily="34" charset="0"/>
              </a:rPr>
              <a:t> list projektů, </a:t>
            </a:r>
            <a:r>
              <a:rPr lang="cs-CZ" u="sng" dirty="0">
                <a:latin typeface="Tahoma" panose="020B0604030504040204" pitchFamily="34" charset="0"/>
                <a:ea typeface="Tahoma" panose="020B0604030504040204" pitchFamily="34" charset="0"/>
                <a:cs typeface="Tahoma" panose="020B0604030504040204" pitchFamily="34" charset="0"/>
              </a:rPr>
              <a:t>které doporučí k financování.</a:t>
            </a:r>
          </a:p>
          <a:p>
            <a:pPr marL="342900" indent="-342900" algn="just">
              <a:buFont typeface="Wingdings" panose="05000000000000000000" pitchFamily="2" charset="2"/>
              <a:buChar char="Ø"/>
            </a:pPr>
            <a:r>
              <a:rPr lang="cs-CZ" dirty="0">
                <a:latin typeface="Tahoma" panose="020B0604030504040204" pitchFamily="34" charset="0"/>
                <a:ea typeface="Tahoma" panose="020B0604030504040204" pitchFamily="34" charset="0"/>
                <a:cs typeface="Tahoma" panose="020B0604030504040204" pitchFamily="34" charset="0"/>
              </a:rPr>
              <a:t>V případě vysoké kvality projektů a nedostatečných finančních zdrojů rozhoduje o konečném výběru projektů uskupení zástupců financujících organizací participujících ve výzvě na základě výběrových kritérií. </a:t>
            </a:r>
          </a:p>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8" name="Textové pole 2">
            <a:extLst>
              <a:ext uri="{FF2B5EF4-FFF2-40B4-BE49-F238E27FC236}">
                <a16:creationId xmlns:a16="http://schemas.microsoft.com/office/drawing/2014/main" id="{CCEBB659-3F7B-4AFB-A66D-BCE07512F994}"/>
              </a:ext>
            </a:extLst>
          </p:cNvPr>
          <p:cNvSpPr txBox="1">
            <a:spLocks noChangeArrowheads="1"/>
          </p:cNvSpPr>
          <p:nvPr/>
        </p:nvSpPr>
        <p:spPr bwMode="auto">
          <a:xfrm>
            <a:off x="3206750" y="1965324"/>
            <a:ext cx="5413375" cy="2740025"/>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400" b="1" dirty="0">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 proces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Prostřednictvím tzv.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procesu je umožněno výzkumným týmům z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podreprezentovaných</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zemí / EU-13 (mezi které patří i ČR),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přidat se k úspěšnému konsorciu, které postoupilo do 2. kola výzvy.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Podmínkou je, že výzkumný tým musí prokázat přidanou hodnotu pro projekt, ke kterému přistupuje a koordinátor takového projektu s přistoupením bude souhlasit formou vydání tzv.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Letter</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of</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Intent</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či jiného obdobného dokumentu. V neposlední řadě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příslušná financující organizace musí potvrdit disponibilní rozpočtové prostředky pro tento účel a souhlasit s procesem přistoupením k úspěšnému projektu po 1. kole výzvy.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13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9840022" cy="1059264"/>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ERA4Health – Mezinárodní hodnocení</a:t>
            </a:r>
          </a:p>
          <a:p>
            <a:endParaRPr lang="cs-CZ" sz="3200" b="1" dirty="0">
              <a:latin typeface="+mn-lt"/>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40970" y="658904"/>
            <a:ext cx="10387330" cy="6401753"/>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b="1" dirty="0">
              <a:latin typeface="Tahoma" panose="020B0604030504040204" pitchFamily="34" charset="0"/>
              <a:ea typeface="Tahoma" panose="020B0604030504040204" pitchFamily="34" charset="0"/>
              <a:cs typeface="Tahoma" panose="020B0604030504040204" pitchFamily="34" charset="0"/>
            </a:endParaRPr>
          </a:p>
          <a:p>
            <a:pPr algn="l"/>
            <a:endParaRPr lang="cs-CZ" sz="16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b="1" dirty="0" err="1">
                <a:latin typeface="Tahoma" panose="020B0604030504040204" pitchFamily="34" charset="0"/>
                <a:ea typeface="Tahoma" panose="020B0604030504040204" pitchFamily="34" charset="0"/>
                <a:cs typeface="Tahoma" panose="020B0604030504040204" pitchFamily="34" charset="0"/>
              </a:rPr>
              <a:t>Pre-proposal</a:t>
            </a:r>
            <a:endParaRPr lang="cs-CZ" sz="20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cs-CZ" sz="2400" dirty="0">
              <a:latin typeface="Tahoma" panose="020B0604030504040204" pitchFamily="34" charset="0"/>
              <a:ea typeface="Tahoma" panose="020B0604030504040204" pitchFamily="34" charset="0"/>
              <a:cs typeface="Tahoma" panose="020B0604030504040204" pitchFamily="34" charset="0"/>
            </a:endParaRPr>
          </a:p>
          <a:p>
            <a:pPr algn="just"/>
            <a:r>
              <a:rPr lang="cs-CZ" sz="2400" dirty="0">
                <a:latin typeface="Tahoma" panose="020B0604030504040204" pitchFamily="34" charset="0"/>
                <a:ea typeface="Tahoma" panose="020B0604030504040204" pitchFamily="34" charset="0"/>
                <a:cs typeface="Tahoma" panose="020B0604030504040204" pitchFamily="34" charset="0"/>
              </a:rPr>
              <a:t>	</a:t>
            </a:r>
            <a:r>
              <a:rPr lang="cs-CZ" sz="2000" dirty="0">
                <a:latin typeface="Tahoma" panose="020B0604030504040204" pitchFamily="34" charset="0"/>
                <a:ea typeface="Tahoma" panose="020B0604030504040204" pitchFamily="34" charset="0"/>
                <a:cs typeface="Tahoma" panose="020B0604030504040204" pitchFamily="34" charset="0"/>
              </a:rPr>
              <a:t>1. Excellence; 2. </a:t>
            </a:r>
            <a:r>
              <a:rPr lang="cs-CZ" sz="2000" dirty="0" err="1">
                <a:latin typeface="Tahoma" panose="020B0604030504040204" pitchFamily="34" charset="0"/>
                <a:ea typeface="Tahoma" panose="020B0604030504040204" pitchFamily="34" charset="0"/>
                <a:cs typeface="Tahoma" panose="020B0604030504040204" pitchFamily="34" charset="0"/>
              </a:rPr>
              <a:t>Impact</a:t>
            </a:r>
            <a:r>
              <a:rPr lang="cs-CZ" sz="2000" dirty="0">
                <a:latin typeface="Tahoma" panose="020B0604030504040204" pitchFamily="34" charset="0"/>
                <a:ea typeface="Tahoma" panose="020B0604030504040204" pitchFamily="34" charset="0"/>
                <a:cs typeface="Tahoma" panose="020B0604030504040204" pitchFamily="34" charset="0"/>
              </a:rPr>
              <a:t>; 3. </a:t>
            </a:r>
            <a:r>
              <a:rPr lang="en-US" sz="2000" dirty="0"/>
              <a:t>Quality and efficiency of the implementation</a:t>
            </a:r>
            <a:endParaRPr lang="cs-CZ" sz="2000" dirty="0"/>
          </a:p>
          <a:p>
            <a:pPr algn="just"/>
            <a:endParaRPr lang="cs-CZ" sz="2400" dirty="0"/>
          </a:p>
          <a:p>
            <a:pPr marL="457200" indent="-457200" algn="just">
              <a:buFont typeface="Arial" panose="020B0604020202020204" pitchFamily="34" charset="0"/>
              <a:buChar char="•"/>
            </a:pPr>
            <a:r>
              <a:rPr lang="cs-CZ" sz="2000" b="1" dirty="0"/>
              <a:t>Full </a:t>
            </a:r>
            <a:r>
              <a:rPr lang="cs-CZ" sz="2000" b="1" dirty="0" err="1"/>
              <a:t>proposal</a:t>
            </a:r>
            <a:endParaRPr lang="cs-CZ" sz="2000" b="1" dirty="0"/>
          </a:p>
          <a:p>
            <a:pPr algn="just"/>
            <a:endParaRPr lang="cs-CZ" sz="2000" dirty="0"/>
          </a:p>
          <a:p>
            <a:pPr algn="just"/>
            <a:r>
              <a:rPr lang="cs-CZ" sz="2000" dirty="0"/>
              <a:t>	1. Excellence; 2. </a:t>
            </a:r>
            <a:r>
              <a:rPr lang="cs-CZ" sz="2000" dirty="0" err="1"/>
              <a:t>Impact</a:t>
            </a:r>
            <a:r>
              <a:rPr lang="cs-CZ" sz="2000" dirty="0"/>
              <a:t>; 3. </a:t>
            </a:r>
            <a:r>
              <a:rPr lang="en-US" sz="2000" dirty="0"/>
              <a:t>Quality and efficiency of the implementation</a:t>
            </a:r>
            <a:r>
              <a:rPr lang="cs-CZ" sz="2000" dirty="0"/>
              <a:t>; 4. </a:t>
            </a:r>
            <a:r>
              <a:rPr lang="en-US" sz="2000" dirty="0"/>
              <a:t>Competence of the research team and quality of research environment</a:t>
            </a:r>
            <a:r>
              <a:rPr lang="cs-CZ" sz="2000" dirty="0"/>
              <a:t>; 5. </a:t>
            </a:r>
            <a:r>
              <a:rPr lang="en-US" sz="2000" dirty="0"/>
              <a:t>Methods and Design of the clinical trial</a:t>
            </a:r>
            <a:endParaRPr lang="cs-CZ" sz="2000" dirty="0"/>
          </a:p>
          <a:p>
            <a:pPr algn="just"/>
            <a:endParaRPr lang="cs-CZ" sz="2000" b="1" dirty="0"/>
          </a:p>
          <a:p>
            <a:pPr algn="just"/>
            <a:r>
              <a:rPr lang="cs-CZ" b="1" dirty="0"/>
              <a:t>Konsorcium nebude financováno, pokud zadavatel neprokáže schopnost realizovat klinickou studii, a to bez ohledu na vědeckou kvalitu předloženého návrhu.</a:t>
            </a:r>
          </a:p>
          <a:p>
            <a:pPr algn="just"/>
            <a:endParaRPr lang="cs-CZ" dirty="0"/>
          </a:p>
          <a:p>
            <a:pPr algn="just"/>
            <a:r>
              <a:rPr lang="cs-CZ" b="1" dirty="0"/>
              <a:t>Návrh bude považován za financovatelný, pokud v každém z hodnotících kritérií získá alespoň 3 body a jeho celkové skóre dosáhne minimálně 17 bodů.</a:t>
            </a:r>
          </a:p>
          <a:p>
            <a:pPr algn="l"/>
            <a:endParaRPr lang="cs-CZ" b="1" dirty="0"/>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514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ERA4Health – Finanční mechanismus</a:t>
            </a:r>
            <a:r>
              <a:rPr lang="cs-CZ" sz="28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0" y="621021"/>
            <a:ext cx="10210800" cy="6494085"/>
          </a:xfrm>
          <a:prstGeom prst="rect">
            <a:avLst/>
          </a:prstGeom>
          <a:noFill/>
        </p:spPr>
        <p:txBody>
          <a:bodyPr wrap="square" rtlCol="0" anchor="ctr">
            <a:spAutoFit/>
          </a:bodyPr>
          <a:lstStyle/>
          <a:p>
            <a:pPr marL="457200" indent="-457200" algn="just">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ČR prostřednictvím národního poskytovatele (MZ ČR) poskytuje národní prostředky z účelové podpory na podporu českých úspěšných žadatelů ve výzvě.  </a:t>
            </a:r>
          </a:p>
          <a:p>
            <a:pPr marL="457200" indent="-457200" algn="just">
              <a:buFont typeface="Arial" panose="020B0604020202020204" pitchFamily="34" charset="0"/>
              <a:buChar char="•"/>
            </a:pPr>
            <a:endParaRPr lang="cs-CZ"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Každá země participující ve výzvě poskytuje finanční prostředky na podporu svých úspěšných žadatelů na základě své přidělené alokace. </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Maximální intenzita podpory dle typu subjektu a typu výzkumu viz tabulka str. 11: Podmínky pro zapojení českého uchazeče: </a:t>
            </a:r>
            <a:r>
              <a:rPr lang="cs-CZ" sz="2000" dirty="0">
                <a:hlinkClick r:id="rId5"/>
              </a:rPr>
              <a:t>Podminky-zapojeni-ceskeho-uchazece_Final.pdf</a:t>
            </a:r>
            <a:r>
              <a:rPr lang="cs-CZ" sz="2000" dirty="0"/>
              <a:t>;</a:t>
            </a:r>
          </a:p>
          <a:p>
            <a:pPr marL="457200" indent="-457200" algn="just">
              <a:buFont typeface="Arial" panose="020B0604020202020204" pitchFamily="34" charset="0"/>
              <a:buChar char="•"/>
            </a:pPr>
            <a:endParaRPr lang="cs-CZ" sz="2000" dirty="0"/>
          </a:p>
          <a:p>
            <a:pPr marL="457200" indent="-457200" algn="just">
              <a:buFont typeface="Arial" panose="020B0604020202020204" pitchFamily="34" charset="0"/>
              <a:buChar char="•"/>
            </a:pPr>
            <a:r>
              <a:rPr lang="cs-CZ" sz="2000" dirty="0"/>
              <a:t>Kromě rozpočtu požadovaného od příslušných financujících organizací lze na náklady na řízení (tzv. management </a:t>
            </a:r>
            <a:r>
              <a:rPr lang="cs-CZ" sz="2000" dirty="0" err="1"/>
              <a:t>costs</a:t>
            </a:r>
            <a:r>
              <a:rPr lang="cs-CZ" sz="2000" dirty="0"/>
              <a:t>) požadovat až 15 % celkového rozpočtu konsorcia. To je možné, pokud je ECRIN (nebo subjekt najatý </a:t>
            </a:r>
            <a:r>
              <a:rPr lang="cs-CZ" sz="2000" dirty="0" err="1"/>
              <a:t>ECRINem</a:t>
            </a:r>
            <a:r>
              <a:rPr lang="cs-CZ" sz="2000" dirty="0"/>
              <a:t>) vybrán jako poskytovatel služeb (tzv. </a:t>
            </a:r>
            <a:r>
              <a:rPr lang="cs-CZ" sz="2000" dirty="0" err="1"/>
              <a:t>service</a:t>
            </a:r>
            <a:r>
              <a:rPr lang="cs-CZ" sz="2000" dirty="0"/>
              <a:t> provider) pro průřezové činnosti (tzv. </a:t>
            </a:r>
            <a:r>
              <a:rPr lang="cs-CZ" sz="2000" dirty="0" err="1"/>
              <a:t>cross-cutting</a:t>
            </a:r>
            <a:r>
              <a:rPr lang="cs-CZ" sz="2000" dirty="0"/>
              <a:t> </a:t>
            </a:r>
            <a:r>
              <a:rPr lang="cs-CZ" sz="2000" dirty="0" err="1"/>
              <a:t>activities</a:t>
            </a:r>
            <a:r>
              <a:rPr lang="cs-CZ" sz="2000" dirty="0"/>
              <a:t>). Více informací je dostupných v dokumentu </a:t>
            </a:r>
            <a:r>
              <a:rPr lang="cs-CZ" sz="2000" dirty="0">
                <a:hlinkClick r:id="rId6"/>
              </a:rPr>
              <a:t>„</a:t>
            </a:r>
            <a:r>
              <a:rPr lang="cs-CZ" sz="2000" dirty="0" err="1">
                <a:hlinkClick r:id="rId6"/>
              </a:rPr>
              <a:t>Guidelines</a:t>
            </a:r>
            <a:r>
              <a:rPr lang="cs-CZ" sz="2000" dirty="0">
                <a:hlinkClick r:id="rId6"/>
              </a:rPr>
              <a:t> </a:t>
            </a:r>
            <a:r>
              <a:rPr lang="cs-CZ" sz="2000" dirty="0" err="1">
                <a:hlinkClick r:id="rId6"/>
              </a:rPr>
              <a:t>for</a:t>
            </a:r>
            <a:r>
              <a:rPr lang="cs-CZ" sz="2000" dirty="0">
                <a:hlinkClick r:id="rId6"/>
              </a:rPr>
              <a:t> Applicants“</a:t>
            </a:r>
            <a:r>
              <a:rPr lang="cs-CZ" sz="2000" dirty="0"/>
              <a:t>.</a:t>
            </a:r>
          </a:p>
          <a:p>
            <a:pPr marL="457200" indent="-457200" algn="just">
              <a:buFont typeface="Arial" panose="020B0604020202020204" pitchFamily="34" charset="0"/>
              <a:buChar char="•"/>
            </a:pPr>
            <a:r>
              <a:rPr lang="cs-CZ" sz="2000" b="1" dirty="0"/>
              <a:t>Upozornění!: Náklady požadované na zapojení ECRIN nesmí být duplicitní s náklady od národních financujících organizací. </a:t>
            </a: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8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ERA4Health – Partner </a:t>
            </a:r>
            <a:r>
              <a:rPr lang="cs-CZ" sz="4000" b="1" dirty="0" err="1">
                <a:latin typeface="Tahoma" panose="020B0604030504040204" pitchFamily="34" charset="0"/>
                <a:ea typeface="Tahoma" panose="020B0604030504040204" pitchFamily="34" charset="0"/>
                <a:cs typeface="Tahoma" panose="020B0604030504040204" pitchFamily="34" charset="0"/>
              </a:rPr>
              <a:t>Search</a:t>
            </a:r>
            <a:r>
              <a:rPr lang="cs-CZ" sz="4000" b="1" dirty="0">
                <a:latin typeface="Tahoma" panose="020B0604030504040204" pitchFamily="34" charset="0"/>
                <a:ea typeface="Tahoma" panose="020B0604030504040204" pitchFamily="34" charset="0"/>
                <a:cs typeface="Tahoma" panose="020B0604030504040204" pitchFamily="34" charset="0"/>
              </a:rPr>
              <a:t> </a:t>
            </a:r>
            <a:r>
              <a:rPr lang="cs-CZ" sz="4000" b="1" dirty="0" err="1">
                <a:latin typeface="Tahoma" panose="020B0604030504040204" pitchFamily="34" charset="0"/>
                <a:ea typeface="Tahoma" panose="020B0604030504040204" pitchFamily="34" charset="0"/>
                <a:cs typeface="Tahoma" panose="020B0604030504040204" pitchFamily="34" charset="0"/>
              </a:rPr>
              <a:t>Tool</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9" name="TextovéPole 18">
            <a:extLst>
              <a:ext uri="{FF2B5EF4-FFF2-40B4-BE49-F238E27FC236}">
                <a16:creationId xmlns:a16="http://schemas.microsoft.com/office/drawing/2014/main" id="{970FAEA9-7B3E-48E0-A6BD-9B0B9AAD5ADE}"/>
              </a:ext>
            </a:extLst>
          </p:cNvPr>
          <p:cNvSpPr txBox="1"/>
          <p:nvPr/>
        </p:nvSpPr>
        <p:spPr>
          <a:xfrm>
            <a:off x="669568" y="1464093"/>
            <a:ext cx="9271236" cy="7940635"/>
          </a:xfrm>
          <a:prstGeom prst="rect">
            <a:avLst/>
          </a:prstGeom>
          <a:noFill/>
        </p:spPr>
        <p:txBody>
          <a:bodyPr wrap="square">
            <a:spAutoFit/>
          </a:bodyPr>
          <a:lstStyle/>
          <a:p>
            <a:pPr marL="285750" indent="-285750" algn="just">
              <a:buFont typeface="Arial" panose="020B0604020202020204" pitchFamily="34" charset="0"/>
              <a:buChar char="•"/>
            </a:pPr>
            <a:r>
              <a:rPr lang="cs-CZ" sz="2400" b="1" dirty="0">
                <a:latin typeface="Tahoma" panose="020B0604030504040204" pitchFamily="34" charset="0"/>
                <a:ea typeface="Tahoma" panose="020B0604030504040204" pitchFamily="34" charset="0"/>
                <a:cs typeface="Tahoma" panose="020B0604030504040204" pitchFamily="34" charset="0"/>
              </a:rPr>
              <a:t>Jak najít potenciální partnery? </a:t>
            </a:r>
          </a:p>
          <a:p>
            <a:pPr marL="285750" indent="-285750" algn="just">
              <a:buFont typeface="Arial" panose="020B0604020202020204" pitchFamily="34" charset="0"/>
              <a:buChar char="•"/>
            </a:pPr>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a:t>
            </a:r>
            <a:r>
              <a:rPr lang="cs-CZ" sz="2400" dirty="0">
                <a:latin typeface="Tahoma" panose="020B0604030504040204" pitchFamily="34" charset="0"/>
                <a:ea typeface="Tahoma" panose="020B0604030504040204" pitchFamily="34" charset="0"/>
                <a:cs typeface="Tahoma" panose="020B0604030504040204" pitchFamily="34" charset="0"/>
              </a:rPr>
              <a:t>k vyhledávání je možné využít Partner </a:t>
            </a:r>
            <a:r>
              <a:rPr lang="cs-CZ" sz="2400" dirty="0" err="1">
                <a:latin typeface="Tahoma" panose="020B0604030504040204" pitchFamily="34" charset="0"/>
                <a:ea typeface="Tahoma" panose="020B0604030504040204" pitchFamily="34" charset="0"/>
                <a:cs typeface="Tahoma" panose="020B0604030504040204" pitchFamily="34" charset="0"/>
              </a:rPr>
              <a:t>Search</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dirty="0" err="1">
                <a:latin typeface="Tahoma" panose="020B0604030504040204" pitchFamily="34" charset="0"/>
                <a:ea typeface="Tahoma" panose="020B0604030504040204" pitchFamily="34" charset="0"/>
                <a:cs typeface="Tahoma" panose="020B0604030504040204" pitchFamily="34" charset="0"/>
              </a:rPr>
              <a:t>Tool</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b="1" dirty="0">
                <a:latin typeface="Tahoma" panose="020B0604030504040204" pitchFamily="34" charset="0"/>
                <a:ea typeface="Tahoma" panose="020B0604030504040204" pitchFamily="34" charset="0"/>
                <a:cs typeface="Tahoma" panose="020B0604030504040204" pitchFamily="34" charset="0"/>
              </a:rPr>
              <a:t>(</a:t>
            </a:r>
            <a:r>
              <a:rPr lang="cs-CZ" sz="2400" b="1" dirty="0" err="1">
                <a:latin typeface="Tahoma" panose="020B0604030504040204" pitchFamily="34" charset="0"/>
                <a:ea typeface="Tahoma" panose="020B0604030504040204" pitchFamily="34" charset="0"/>
                <a:cs typeface="Tahoma" panose="020B0604030504040204" pitchFamily="34" charset="0"/>
                <a:hlinkClick r:id="rId5"/>
              </a:rPr>
              <a:t>PartFinder</a:t>
            </a:r>
            <a:r>
              <a:rPr lang="cs-CZ" sz="2400" b="1" dirty="0">
                <a:latin typeface="Tahoma" panose="020B0604030504040204" pitchFamily="34" charset="0"/>
                <a:ea typeface="Tahoma" panose="020B0604030504040204" pitchFamily="34" charset="0"/>
                <a:cs typeface="Tahoma" panose="020B0604030504040204" pitchFamily="34" charset="0"/>
              </a:rPr>
              <a:t>);</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využití dosavadních kontaktů v rámci jiných společných projektů;</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přímé kontaktování zástupců zemí uvedených v </a:t>
            </a:r>
            <a:r>
              <a:rPr lang="cs-CZ" sz="2400" b="1" dirty="0" err="1">
                <a:latin typeface="Tahoma" panose="020B0604030504040204" pitchFamily="34" charset="0"/>
                <a:ea typeface="Tahoma" panose="020B0604030504040204" pitchFamily="34" charset="0"/>
                <a:cs typeface="Tahoma" panose="020B0604030504040204" pitchFamily="34" charset="0"/>
              </a:rPr>
              <a:t>Annex</a:t>
            </a:r>
            <a:r>
              <a:rPr lang="cs-CZ" sz="2400" b="1" dirty="0">
                <a:latin typeface="Tahoma" panose="020B0604030504040204" pitchFamily="34" charset="0"/>
                <a:ea typeface="Tahoma" panose="020B0604030504040204" pitchFamily="34" charset="0"/>
                <a:cs typeface="Tahoma" panose="020B0604030504040204" pitchFamily="34" charset="0"/>
              </a:rPr>
              <a:t> I (</a:t>
            </a:r>
            <a:r>
              <a:rPr lang="en-US" sz="2400" dirty="0">
                <a:latin typeface="Tahoma" panose="020B0604030504040204" pitchFamily="34" charset="0"/>
                <a:ea typeface="Tahoma" panose="020B0604030504040204" pitchFamily="34" charset="0"/>
                <a:cs typeface="Tahoma" panose="020B0604030504040204" pitchFamily="34" charset="0"/>
                <a:hlinkClick r:id="rId6"/>
              </a:rPr>
              <a:t>ERA4Health_Call Text_EffecTrial.pdf</a:t>
            </a:r>
            <a:r>
              <a:rPr lang="cs-CZ" sz="2400" dirty="0">
                <a:latin typeface="Tahoma" panose="020B0604030504040204" pitchFamily="34" charset="0"/>
                <a:ea typeface="Tahoma" panose="020B0604030504040204" pitchFamily="34" charset="0"/>
                <a:cs typeface="Tahoma" panose="020B0604030504040204" pitchFamily="34" charset="0"/>
              </a:rPr>
              <a:t> od str. 29).</a:t>
            </a:r>
            <a:r>
              <a:rPr lang="cs-CZ" sz="2400" b="1" dirty="0">
                <a:latin typeface="Tahoma" panose="020B0604030504040204" pitchFamily="34" charset="0"/>
                <a:ea typeface="Tahoma" panose="020B0604030504040204" pitchFamily="34" charset="0"/>
                <a:cs typeface="Tahoma" panose="020B0604030504040204" pitchFamily="34" charset="0"/>
              </a:rPr>
              <a:t> </a:t>
            </a:r>
          </a:p>
          <a:p>
            <a:endParaRPr lang="cs-CZ" b="1"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Hledání partnerů • K vyhledávání také může uchazeč využít Partner </a:t>
            </a:r>
            <a:r>
              <a:rPr lang="cs-CZ" dirty="0" err="1"/>
              <a:t>Search</a:t>
            </a:r>
            <a:r>
              <a:rPr lang="cs-CZ" dirty="0"/>
              <a:t> </a:t>
            </a:r>
            <a:r>
              <a:rPr lang="cs-CZ" dirty="0" err="1"/>
              <a:t>Tool</a:t>
            </a:r>
            <a:endParaRPr lang="cs-CZ" dirty="0"/>
          </a:p>
        </p:txBody>
      </p:sp>
    </p:spTree>
    <p:extLst>
      <p:ext uri="{BB962C8B-B14F-4D97-AF65-F5344CB8AC3E}">
        <p14:creationId xmlns:p14="http://schemas.microsoft.com/office/powerpoint/2010/main" val="230532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9840022"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ERA4Health – Seznam partnerů a alokace</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1048272"/>
            <a:ext cx="11125200" cy="1877437"/>
          </a:xfrm>
          <a:prstGeom prst="rect">
            <a:avLst/>
          </a:prstGeom>
          <a:noFill/>
        </p:spPr>
        <p:txBody>
          <a:bodyPr wrap="square" rtlCol="0" anchor="ctr">
            <a:spAutoFit/>
          </a:bodyPr>
          <a:lstStyle/>
          <a:p>
            <a:pPr algn="l"/>
            <a:r>
              <a:rPr lang="cs-CZ" sz="2000" b="1" dirty="0">
                <a:latin typeface="Tahoma" panose="020B0604030504040204" pitchFamily="34" charset="0"/>
                <a:ea typeface="Tahoma" panose="020B0604030504040204" pitchFamily="34" charset="0"/>
                <a:cs typeface="Tahoma" panose="020B0604030504040204" pitchFamily="34" charset="0"/>
              </a:rPr>
              <a:t>Seznam partnerů a jejich alokací naleznete také v dokumentu Podmínky pro české uchazeče (</a:t>
            </a:r>
            <a:r>
              <a:rPr lang="cs-CZ" sz="2000" dirty="0">
                <a:latin typeface="Tahoma" panose="020B0604030504040204" pitchFamily="34" charset="0"/>
                <a:ea typeface="Tahoma" panose="020B0604030504040204" pitchFamily="34" charset="0"/>
                <a:cs typeface="Tahoma" panose="020B0604030504040204" pitchFamily="34" charset="0"/>
                <a:hlinkClick r:id="rId5"/>
              </a:rPr>
              <a:t>Podminky-zapojeni-ceskeho-uchazece_Final.pdf</a:t>
            </a:r>
            <a:r>
              <a:rPr lang="cs-CZ" sz="2000" dirty="0">
                <a:latin typeface="Tahoma" panose="020B0604030504040204" pitchFamily="34" charset="0"/>
                <a:ea typeface="Tahoma" panose="020B0604030504040204" pitchFamily="34" charset="0"/>
                <a:cs typeface="Tahoma" panose="020B0604030504040204" pitchFamily="34" charset="0"/>
              </a:rPr>
              <a:t>, od str. 24) nebo na oficiálních stránkách partnerství ERA4Health: </a:t>
            </a:r>
            <a:r>
              <a:rPr lang="cs-CZ" sz="2000" dirty="0">
                <a:latin typeface="Tahoma" panose="020B0604030504040204" pitchFamily="34" charset="0"/>
                <a:ea typeface="Tahoma" panose="020B0604030504040204" pitchFamily="34" charset="0"/>
                <a:cs typeface="Tahoma" panose="020B0604030504040204" pitchFamily="34" charset="0"/>
                <a:hlinkClick r:id="rId6"/>
              </a:rPr>
              <a:t>EffecTrial 2025</a:t>
            </a:r>
            <a:r>
              <a:rPr lang="cs-CZ" sz="2000" dirty="0">
                <a:latin typeface="Tahoma" panose="020B0604030504040204" pitchFamily="34" charset="0"/>
                <a:ea typeface="Tahoma" panose="020B0604030504040204" pitchFamily="34" charset="0"/>
                <a:cs typeface="Tahoma" panose="020B0604030504040204" pitchFamily="34" charset="0"/>
              </a:rPr>
              <a:t>.</a:t>
            </a:r>
            <a:endParaRPr lang="cs-CZ" sz="2000" b="1"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19" name="Obrázek 18">
            <a:extLst>
              <a:ext uri="{FF2B5EF4-FFF2-40B4-BE49-F238E27FC236}">
                <a16:creationId xmlns:a16="http://schemas.microsoft.com/office/drawing/2014/main" id="{72D7F167-C04F-43D7-B5BE-6CAC450130E3}"/>
              </a:ext>
            </a:extLst>
          </p:cNvPr>
          <p:cNvPicPr>
            <a:picLocks noChangeAspect="1"/>
          </p:cNvPicPr>
          <p:nvPr/>
        </p:nvPicPr>
        <p:blipFill>
          <a:blip r:embed="rId7"/>
          <a:stretch>
            <a:fillRect/>
          </a:stretch>
        </p:blipFill>
        <p:spPr>
          <a:xfrm>
            <a:off x="398173" y="2182200"/>
            <a:ext cx="4988190" cy="3651254"/>
          </a:xfrm>
          <a:prstGeom prst="rect">
            <a:avLst/>
          </a:prstGeom>
        </p:spPr>
      </p:pic>
      <p:pic>
        <p:nvPicPr>
          <p:cNvPr id="21" name="Obrázek 20">
            <a:extLst>
              <a:ext uri="{FF2B5EF4-FFF2-40B4-BE49-F238E27FC236}">
                <a16:creationId xmlns:a16="http://schemas.microsoft.com/office/drawing/2014/main" id="{11827BBD-7F48-46DD-B2EA-26DB22948AB9}"/>
              </a:ext>
            </a:extLst>
          </p:cNvPr>
          <p:cNvPicPr>
            <a:picLocks noChangeAspect="1"/>
          </p:cNvPicPr>
          <p:nvPr/>
        </p:nvPicPr>
        <p:blipFill>
          <a:blip r:embed="rId8"/>
          <a:stretch>
            <a:fillRect/>
          </a:stretch>
        </p:blipFill>
        <p:spPr>
          <a:xfrm>
            <a:off x="5956300" y="2947094"/>
            <a:ext cx="4546763" cy="1668662"/>
          </a:xfrm>
          <a:prstGeom prst="rect">
            <a:avLst/>
          </a:prstGeom>
        </p:spPr>
      </p:pic>
    </p:spTree>
    <p:extLst>
      <p:ext uri="{BB962C8B-B14F-4D97-AF65-F5344CB8AC3E}">
        <p14:creationId xmlns:p14="http://schemas.microsoft.com/office/powerpoint/2010/main" val="164637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6046207"/>
          </a:xfrm>
          <a:prstGeom prst="rect">
            <a:avLst/>
          </a:prstGeom>
        </p:spPr>
        <p:txBody>
          <a:bodyPr vert="horz" wrap="square" lIns="0" tIns="12700" rIns="0" bIns="0" rtlCol="0">
            <a:spAutoFit/>
          </a:bodyPr>
          <a:lstStyle/>
          <a:p>
            <a:pPr marL="12700" algn="just">
              <a:spcBef>
                <a:spcPts val="100"/>
              </a:spcBef>
            </a:pPr>
            <a:r>
              <a:rPr lang="cs-CZ" sz="3200" b="1" dirty="0" err="1">
                <a:effectLst/>
                <a:latin typeface="Tahoma" panose="020B0604030504040204" pitchFamily="34" charset="0"/>
                <a:ea typeface="Tahoma" panose="020B0604030504040204" pitchFamily="34" charset="0"/>
                <a:cs typeface="Tahoma" panose="020B0604030504040204" pitchFamily="34" charset="0"/>
              </a:rPr>
              <a:t>Transforming</a:t>
            </a:r>
            <a:r>
              <a:rPr lang="cs-CZ" sz="3200" b="1" dirty="0">
                <a:effectLst/>
                <a:latin typeface="Tahoma" panose="020B0604030504040204" pitchFamily="34" charset="0"/>
                <a:ea typeface="Tahoma" panose="020B0604030504040204" pitchFamily="34" charset="0"/>
                <a:cs typeface="Tahoma" panose="020B0604030504040204" pitchFamily="34" charset="0"/>
              </a:rPr>
              <a:t> </a:t>
            </a:r>
            <a:r>
              <a:rPr lang="cs-CZ" sz="3200" b="1" dirty="0" err="1">
                <a:effectLst/>
                <a:latin typeface="Tahoma" panose="020B0604030504040204" pitchFamily="34" charset="0"/>
                <a:ea typeface="Tahoma" panose="020B0604030504040204" pitchFamily="34" charset="0"/>
                <a:cs typeface="Tahoma" panose="020B0604030504040204" pitchFamily="34" charset="0"/>
              </a:rPr>
              <a:t>Health</a:t>
            </a:r>
            <a:r>
              <a:rPr lang="cs-CZ" sz="3200" b="1" dirty="0">
                <a:effectLst/>
                <a:latin typeface="Tahoma" panose="020B0604030504040204" pitchFamily="34" charset="0"/>
                <a:ea typeface="Tahoma" panose="020B0604030504040204" pitchFamily="34" charset="0"/>
                <a:cs typeface="Tahoma" panose="020B0604030504040204" pitchFamily="34" charset="0"/>
              </a:rPr>
              <a:t> and </a:t>
            </a:r>
          </a:p>
          <a:p>
            <a:pPr marL="12700" algn="just">
              <a:spcBef>
                <a:spcPts val="100"/>
              </a:spcBef>
            </a:pPr>
            <a:r>
              <a:rPr lang="cs-CZ" sz="3200" b="1" dirty="0">
                <a:effectLst/>
                <a:latin typeface="Tahoma" panose="020B0604030504040204" pitchFamily="34" charset="0"/>
                <a:ea typeface="Tahoma" panose="020B0604030504040204" pitchFamily="34" charset="0"/>
                <a:cs typeface="Tahoma" panose="020B0604030504040204" pitchFamily="34" charset="0"/>
              </a:rPr>
              <a:t>Care Systems (THCS)</a:t>
            </a:r>
            <a:endParaRPr lang="cs-CZ" sz="3200" dirty="0">
              <a:effectLst/>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00"/>
              </a:spcBef>
            </a:pPr>
            <a:endParaRPr lang="cs-CZ" sz="2000"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00"/>
              </a:spcBef>
            </a:pPr>
            <a:endParaRPr lang="cs-CZ" sz="20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Calibri" panose="020F0502020204030204" pitchFamily="34" charset="0"/>
                <a:cs typeface="Times New Roman" panose="02020603050405020304" pitchFamily="18" charset="0"/>
              </a:rPr>
              <a:t>Cílem partnerství THCS je podpořit přechod k udržitelnějším, odolnějším a kvalitnějším systémům zdravotní péče zaměřeným na potřeby lidí. Usiluje o propojení evropských, národních a mezinárodních zdrojů k efektivnímu řešení společných výzev zdravotní péče. Zároveň usnadňuje výměnu informací a osvědčených postupů, poskytuje spolehlivé nástroje a pokyny, a propojuje klíčové instituce.</a:t>
            </a:r>
          </a:p>
          <a:p>
            <a:pPr marL="285750" indent="-285750" algn="just">
              <a:lnSpc>
                <a:spcPct val="107000"/>
              </a:lnSpc>
              <a:spcAft>
                <a:spcPts val="800"/>
              </a:spcAft>
              <a:buFont typeface="Arial" panose="020B0604020202020204" pitchFamily="34" charset="0"/>
              <a:buChar char="•"/>
            </a:pPr>
            <a:r>
              <a:rPr lang="en-US" sz="2000" b="1" i="0" dirty="0">
                <a:effectLst/>
                <a:latin typeface="Tahoma" panose="020B0604030504040204" pitchFamily="34" charset="0"/>
                <a:ea typeface="Tahoma" panose="020B0604030504040204" pitchFamily="34" charset="0"/>
                <a:cs typeface="Tahoma" panose="020B0604030504040204" pitchFamily="34" charset="0"/>
                <a:hlinkClick r:id="rId5"/>
              </a:rPr>
              <a:t>Transforming Health and Care Systems</a:t>
            </a:r>
            <a:r>
              <a:rPr lang="en-US"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cs-CZ" sz="2000" b="1" dirty="0">
                <a:effectLst/>
                <a:latin typeface="Tahoma" panose="020B0604030504040204" pitchFamily="34" charset="0"/>
                <a:ea typeface="Tahoma" panose="020B0604030504040204" pitchFamily="34" charset="0"/>
                <a:cs typeface="Tahoma" panose="020B0604030504040204" pitchFamily="34" charset="0"/>
              </a:rPr>
              <a:t>EK </a:t>
            </a:r>
            <a:r>
              <a:rPr lang="cs-CZ" sz="2000" b="1" dirty="0" err="1">
                <a:effectLst/>
                <a:latin typeface="Tahoma" panose="020B0604030504040204" pitchFamily="34" charset="0"/>
                <a:ea typeface="Tahoma" panose="020B0604030504040204" pitchFamily="34" charset="0"/>
                <a:cs typeface="Tahoma" panose="020B0604030504040204" pitchFamily="34" charset="0"/>
              </a:rPr>
              <a:t>funding</a:t>
            </a:r>
            <a:r>
              <a:rPr lang="cs-CZ" sz="2000" b="1" dirty="0">
                <a:effectLst/>
                <a:latin typeface="Tahoma" panose="020B0604030504040204" pitchFamily="34" charset="0"/>
                <a:ea typeface="Tahoma" panose="020B0604030504040204" pitchFamily="34" charset="0"/>
                <a:cs typeface="Tahoma" panose="020B0604030504040204" pitchFamily="34" charset="0"/>
              </a:rPr>
              <a:t> </a:t>
            </a:r>
            <a:r>
              <a:rPr lang="cs-CZ" sz="2000" b="1" dirty="0" err="1">
                <a:effectLst/>
                <a:latin typeface="Tahoma" panose="020B0604030504040204" pitchFamily="34" charset="0"/>
                <a:ea typeface="Tahoma" panose="020B0604030504040204" pitchFamily="34" charset="0"/>
                <a:cs typeface="Tahoma" panose="020B0604030504040204" pitchFamily="34" charset="0"/>
              </a:rPr>
              <a:t>rate</a:t>
            </a:r>
            <a:r>
              <a:rPr lang="cs-CZ" sz="2000" b="1" dirty="0">
                <a:effectLst/>
                <a:latin typeface="Tahoma" panose="020B0604030504040204" pitchFamily="34" charset="0"/>
                <a:ea typeface="Tahoma" panose="020B0604030504040204" pitchFamily="34" charset="0"/>
                <a:cs typeface="Tahoma" panose="020B0604030504040204" pitchFamily="34" charset="0"/>
              </a:rPr>
              <a:t> 30 %)</a:t>
            </a:r>
            <a:endParaRPr lang="cs-CZ" sz="2000" i="1" dirty="0">
              <a:effectLst/>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Vznik v roce 2022, zapojeno 64 organizací z 23 členských států/asociovaných zemí, včetně 9 regionů a 3 ne-členů EU (Švýcarsko, UK a USA). </a:t>
            </a:r>
            <a:r>
              <a:rPr lang="cs-CZ" sz="2000" b="1" u="sng" dirty="0">
                <a:latin typeface="Tahoma" panose="020B0604030504040204" pitchFamily="34" charset="0"/>
                <a:ea typeface="Tahoma" panose="020B0604030504040204" pitchFamily="34" charset="0"/>
                <a:cs typeface="Tahoma" panose="020B0604030504040204" pitchFamily="34" charset="0"/>
              </a:rPr>
              <a:t>ČR se stane oficiálním partnerem po podpisu dodatku ke GA s EK, kter</a:t>
            </a:r>
            <a:r>
              <a:rPr lang="cs-CZ" sz="2000" b="1" u="sng" dirty="0">
                <a:solidFill>
                  <a:schemeClr val="tx1"/>
                </a:solidFill>
                <a:latin typeface="Tahoma" panose="020B0604030504040204" pitchFamily="34" charset="0"/>
                <a:ea typeface="Tahoma" panose="020B0604030504040204" pitchFamily="34" charset="0"/>
                <a:cs typeface="Tahoma" panose="020B0604030504040204" pitchFamily="34" charset="0"/>
              </a:rPr>
              <a:t>ý </a:t>
            </a:r>
            <a:r>
              <a:rPr lang="cs-CZ" sz="2000" b="1" u="sng" dirty="0">
                <a:latin typeface="Tahoma" panose="020B0604030504040204" pitchFamily="34" charset="0"/>
                <a:ea typeface="Tahoma" panose="020B0604030504040204" pitchFamily="34" charset="0"/>
                <a:cs typeface="Tahoma" panose="020B0604030504040204" pitchFamily="34" charset="0"/>
              </a:rPr>
              <a:t>je v přípravě.</a:t>
            </a:r>
          </a:p>
          <a:p>
            <a:pPr marL="457200" indent="-457200" algn="just">
              <a:lnSpc>
                <a:spcPct val="107000"/>
              </a:lnSpc>
              <a:spcAft>
                <a:spcPts val="800"/>
              </a:spcAft>
              <a:buFont typeface="Arial" panose="020B0604020202020204" pitchFamily="34" charset="0"/>
              <a:buChar char="•"/>
            </a:pPr>
            <a:r>
              <a:rPr lang="cs-CZ" sz="2000" b="1" u="sng" dirty="0">
                <a:solidFill>
                  <a:srgbClr val="FF0000"/>
                </a:solidFill>
                <a:latin typeface="Tahoma" panose="020B0604030504040204" pitchFamily="34" charset="0"/>
                <a:ea typeface="Tahoma" panose="020B0604030504040204" pitchFamily="34" charset="0"/>
                <a:cs typeface="Tahoma" panose="020B0604030504040204" pitchFamily="34" charset="0"/>
              </a:rPr>
              <a:t>MZ/AZV ČR se mohly zapojit do 3. společné nadnárodní výzvy, která byla vyhlášena 27.11.2024, </a:t>
            </a:r>
            <a:r>
              <a:rPr lang="cs-CZ" sz="2000" dirty="0">
                <a:solidFill>
                  <a:schemeClr val="tx1"/>
                </a:solidFill>
                <a:latin typeface="Tahoma" panose="020B0604030504040204" pitchFamily="34" charset="0"/>
                <a:ea typeface="Tahoma" panose="020B0604030504040204" pitchFamily="34" charset="0"/>
                <a:cs typeface="Tahoma" panose="020B0604030504040204" pitchFamily="34" charset="0"/>
              </a:rPr>
              <a:t>a to díky podpisu dokumentu nahrazující podpis GA.</a:t>
            </a:r>
          </a:p>
        </p:txBody>
      </p:sp>
      <p:pic>
        <p:nvPicPr>
          <p:cNvPr id="18" name="Obrázek 17">
            <a:extLst>
              <a:ext uri="{FF2B5EF4-FFF2-40B4-BE49-F238E27FC236}">
                <a16:creationId xmlns:a16="http://schemas.microsoft.com/office/drawing/2014/main" id="{4D5F794D-5E9C-493A-B188-29D9CEEBA036}"/>
              </a:ext>
            </a:extLst>
          </p:cNvPr>
          <p:cNvPicPr>
            <a:picLocks noChangeAspect="1"/>
          </p:cNvPicPr>
          <p:nvPr/>
        </p:nvPicPr>
        <p:blipFill>
          <a:blip r:embed="rId6"/>
          <a:stretch>
            <a:fillRect/>
          </a:stretch>
        </p:blipFill>
        <p:spPr>
          <a:xfrm>
            <a:off x="5727700" y="283926"/>
            <a:ext cx="4191000" cy="1848227"/>
          </a:xfrm>
          <a:prstGeom prst="rect">
            <a:avLst/>
          </a:prstGeom>
        </p:spPr>
      </p:pic>
    </p:spTree>
    <p:extLst>
      <p:ext uri="{BB962C8B-B14F-4D97-AF65-F5344CB8AC3E}">
        <p14:creationId xmlns:p14="http://schemas.microsoft.com/office/powerpoint/2010/main" val="52356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4400" b="1" dirty="0">
                <a:latin typeface="Tahoma" panose="020B0604030504040204" pitchFamily="34" charset="0"/>
                <a:ea typeface="Tahoma" panose="020B0604030504040204" pitchFamily="34" charset="0"/>
                <a:cs typeface="Tahoma" panose="020B0604030504040204" pitchFamily="34" charset="0"/>
              </a:rPr>
              <a:t>THCS</a:t>
            </a:r>
            <a:r>
              <a:rPr lang="cs-CZ" sz="3600" b="1" dirty="0">
                <a:latin typeface="+mn-lt"/>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6991" y="1513073"/>
            <a:ext cx="9988909" cy="4401205"/>
          </a:xfrm>
          <a:prstGeom prst="rect">
            <a:avLst/>
          </a:prstGeom>
          <a:noFill/>
        </p:spPr>
        <p:txBody>
          <a:bodyPr wrap="square" rtlCol="0" anchor="ctr">
            <a:spAutoFit/>
          </a:bodyPr>
          <a:lstStyle/>
          <a:p>
            <a:pPr algn="just"/>
            <a:r>
              <a:rPr lang="cs-CZ" sz="2800" b="1" dirty="0">
                <a:latin typeface="Tahoma" panose="020B0604030504040204" pitchFamily="34" charset="0"/>
                <a:ea typeface="Tahoma" panose="020B0604030504040204" pitchFamily="34" charset="0"/>
                <a:cs typeface="Tahoma" panose="020B0604030504040204" pitchFamily="34" charset="0"/>
              </a:rPr>
              <a:t>Třetí nadnárodní výzva: </a:t>
            </a:r>
            <a:r>
              <a:rPr lang="en-US"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„Better care closer to home: Enhancing primary and community care</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en-US" sz="28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400" b="1" dirty="0">
                <a:latin typeface="Tahoma" panose="020B0604030504040204" pitchFamily="34" charset="0"/>
                <a:ea typeface="Tahoma" panose="020B0604030504040204" pitchFamily="34" charset="0"/>
                <a:cs typeface="Tahoma" panose="020B0604030504040204" pitchFamily="34" charset="0"/>
                <a:hlinkClick r:id="rId5"/>
              </a:rPr>
              <a:t>Výzva 2025 – AZV ČR</a:t>
            </a:r>
            <a:endParaRPr lang="cs-CZ" sz="2800" b="1" i="1"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800" b="1" dirty="0">
                <a:latin typeface="Tahoma" panose="020B0604030504040204" pitchFamily="34" charset="0"/>
                <a:ea typeface="Tahoma" panose="020B0604030504040204" pitchFamily="34" charset="0"/>
                <a:cs typeface="Tahoma" panose="020B0604030504040204" pitchFamily="34" charset="0"/>
              </a:rPr>
              <a:t>500 000 EUR</a:t>
            </a:r>
            <a:endParaRPr lang="cs-CZ" sz="28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Maximální výše podpory na projekt: </a:t>
            </a:r>
            <a:r>
              <a:rPr lang="cs-CZ" sz="28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Maximální intenzita podpory na projekt: Maximální možná intenzita podpory dle typu subjektu a typu výzkumu</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Uchazeči: </a:t>
            </a:r>
            <a:r>
              <a:rPr lang="cs-CZ" sz="2800" b="1" dirty="0">
                <a:latin typeface="Tahoma" panose="020B0604030504040204" pitchFamily="34" charset="0"/>
                <a:ea typeface="Tahoma" panose="020B0604030504040204" pitchFamily="34" charset="0"/>
                <a:cs typeface="Tahoma" panose="020B0604030504040204" pitchFamily="34" charset="0"/>
              </a:rPr>
              <a:t>výzkumná organizace, podnik</a:t>
            </a:r>
            <a:endParaRPr lang="cs-CZ" sz="28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Doba trvání projektu: </a:t>
            </a:r>
            <a:r>
              <a:rPr lang="cs-CZ" sz="2800" b="1" dirty="0">
                <a:latin typeface="Tahoma" panose="020B0604030504040204" pitchFamily="34" charset="0"/>
                <a:ea typeface="Tahoma" panose="020B0604030504040204" pitchFamily="34" charset="0"/>
                <a:cs typeface="Tahoma" panose="020B0604030504040204" pitchFamily="34" charset="0"/>
              </a:rPr>
              <a:t>3 roky / 36 měsíců</a:t>
            </a:r>
          </a:p>
          <a:p>
            <a:pPr algn="just"/>
            <a:r>
              <a:rPr lang="cs-CZ"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800" b="1" dirty="0">
                <a:solidFill>
                  <a:srgbClr val="FF0000"/>
                </a:solidFill>
                <a:latin typeface="Tahoma" panose="020B0604030504040204" pitchFamily="34" charset="0"/>
                <a:ea typeface="Tahoma" panose="020B0604030504040204" pitchFamily="34" charset="0"/>
                <a:cs typeface="Tahoma" panose="020B0604030504040204" pitchFamily="34" charset="0"/>
              </a:rPr>
              <a:t>: 30. 1. 2025 (14:00 CET)</a:t>
            </a:r>
          </a:p>
          <a:p>
            <a:pPr algn="just"/>
            <a:r>
              <a:rPr lang="cs-CZ" sz="2800" b="1" dirty="0">
                <a:latin typeface="Tahoma" panose="020B0604030504040204" pitchFamily="34" charset="0"/>
                <a:ea typeface="Tahoma" panose="020B0604030504040204" pitchFamily="34" charset="0"/>
                <a:cs typeface="Tahoma" panose="020B0604030504040204" pitchFamily="34" charset="0"/>
              </a:rPr>
              <a:t>Full </a:t>
            </a:r>
            <a:r>
              <a:rPr lang="cs-CZ" sz="2800" b="1" dirty="0" err="1">
                <a:latin typeface="Tahoma" panose="020B0604030504040204" pitchFamily="34" charset="0"/>
                <a:ea typeface="Tahoma" panose="020B0604030504040204" pitchFamily="34" charset="0"/>
                <a:cs typeface="Tahoma" panose="020B0604030504040204" pitchFamily="34" charset="0"/>
              </a:rPr>
              <a:t>proposals</a:t>
            </a:r>
            <a:r>
              <a:rPr lang="cs-CZ" sz="2800" b="1" dirty="0">
                <a:latin typeface="Tahoma" panose="020B0604030504040204" pitchFamily="34" charset="0"/>
                <a:ea typeface="Tahoma" panose="020B0604030504040204" pitchFamily="34" charset="0"/>
                <a:cs typeface="Tahoma" panose="020B0604030504040204" pitchFamily="34" charset="0"/>
              </a:rPr>
              <a:t>: 19. 6. 2025 (14:00 CEST)</a:t>
            </a: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871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THCS</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Časový rámec výzvy</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3848414"/>
            <a:ext cx="10527030" cy="830997"/>
          </a:xfrm>
          <a:prstGeom prst="rect">
            <a:avLst/>
          </a:prstGeom>
          <a:noFill/>
        </p:spPr>
        <p:txBody>
          <a:bodyPr wrap="square" rtlCol="0" anchor="ctr">
            <a:spAutoFit/>
          </a:bodyPr>
          <a:lstStyle/>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19" name="Obrázek 18">
            <a:extLst>
              <a:ext uri="{FF2B5EF4-FFF2-40B4-BE49-F238E27FC236}">
                <a16:creationId xmlns:a16="http://schemas.microsoft.com/office/drawing/2014/main" id="{7059F61B-2DF6-4F2D-A8EC-C01FABF06FBA}"/>
              </a:ext>
            </a:extLst>
          </p:cNvPr>
          <p:cNvPicPr>
            <a:picLocks noChangeAspect="1"/>
          </p:cNvPicPr>
          <p:nvPr/>
        </p:nvPicPr>
        <p:blipFill>
          <a:blip r:embed="rId5"/>
          <a:stretch>
            <a:fillRect/>
          </a:stretch>
        </p:blipFill>
        <p:spPr>
          <a:xfrm>
            <a:off x="698500" y="1231823"/>
            <a:ext cx="8534400" cy="4351498"/>
          </a:xfrm>
          <a:prstGeom prst="rect">
            <a:avLst/>
          </a:prstGeom>
        </p:spPr>
      </p:pic>
      <p:pic>
        <p:nvPicPr>
          <p:cNvPr id="20" name="Obrázek 19">
            <a:extLst>
              <a:ext uri="{FF2B5EF4-FFF2-40B4-BE49-F238E27FC236}">
                <a16:creationId xmlns:a16="http://schemas.microsoft.com/office/drawing/2014/main" id="{231FDD3F-A1AC-4D9E-B17F-1873BADF0E7D}"/>
              </a:ext>
            </a:extLst>
          </p:cNvPr>
          <p:cNvPicPr/>
          <p:nvPr/>
        </p:nvPicPr>
        <p:blipFill>
          <a:blip r:embed="rId6"/>
          <a:stretch>
            <a:fillRect/>
          </a:stretch>
        </p:blipFill>
        <p:spPr>
          <a:xfrm>
            <a:off x="2466340" y="2197100"/>
            <a:ext cx="5760720" cy="3168650"/>
          </a:xfrm>
          <a:prstGeom prst="rect">
            <a:avLst/>
          </a:prstGeom>
        </p:spPr>
      </p:pic>
    </p:spTree>
    <p:extLst>
      <p:ext uri="{BB962C8B-B14F-4D97-AF65-F5344CB8AC3E}">
        <p14:creationId xmlns:p14="http://schemas.microsoft.com/office/powerpoint/2010/main" val="42593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Cíl výzvy</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648897"/>
            <a:ext cx="10528299" cy="5016758"/>
          </a:xfrm>
          <a:prstGeom prst="rect">
            <a:avLst/>
          </a:prstGeom>
          <a:noFill/>
        </p:spPr>
        <p:txBody>
          <a:bodyPr wrap="square" rtlCol="0" anchor="ctr">
            <a:spAutoFit/>
          </a:bodyPr>
          <a:lstStyle/>
          <a:p>
            <a:pPr algn="just"/>
            <a:r>
              <a:rPr lang="cs-CZ" sz="2400" u="sng" dirty="0">
                <a:solidFill>
                  <a:srgbClr val="000000"/>
                </a:solidFill>
                <a:latin typeface="Tahoma" panose="020B0604030504040204" pitchFamily="34" charset="0"/>
                <a:ea typeface="Tahoma" panose="020B0604030504040204" pitchFamily="34" charset="0"/>
                <a:cs typeface="Tahoma" panose="020B0604030504040204" pitchFamily="34" charset="0"/>
              </a:rPr>
              <a:t>F</a:t>
            </a:r>
            <a:r>
              <a:rPr lang="cs-CZ" sz="2400" b="0" i="0" u="sng" dirty="0">
                <a:solidFill>
                  <a:srgbClr val="000000"/>
                </a:solidFill>
                <a:effectLst/>
                <a:latin typeface="Tahoma" panose="020B0604030504040204" pitchFamily="34" charset="0"/>
                <a:ea typeface="Tahoma" panose="020B0604030504040204" pitchFamily="34" charset="0"/>
                <a:cs typeface="Tahoma" panose="020B0604030504040204" pitchFamily="34" charset="0"/>
              </a:rPr>
              <a:t>inancovat výzkumné a inovační projekty, které posílí:</a:t>
            </a:r>
          </a:p>
          <a:p>
            <a:pPr algn="just"/>
            <a:endPar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primární a komunitní systémy zdravotní a sociální péče;</a:t>
            </a:r>
          </a:p>
          <a:p>
            <a:pPr algn="just">
              <a:buFont typeface="Arial" panose="020B0604020202020204" pitchFamily="34" charset="0"/>
              <a:buChar char="•"/>
            </a:pPr>
            <a:endPar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poskytnou tvůrcům politik a rozhodovacím orgánům potřebné znalosti a nástroje ve vztahu k sektoru primární a komunitní péče;</a:t>
            </a:r>
          </a:p>
          <a:p>
            <a:pPr algn="just"/>
            <a:endPar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podpoří transformaci systémů zdravotní péče;</a:t>
            </a:r>
          </a:p>
          <a:p>
            <a:pPr algn="just"/>
            <a:endPar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přispějí k rychlejší výměně osvědčených postupů v různých zemích a regionech.</a:t>
            </a: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19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Téma (subtémata)</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50458" y="1417054"/>
            <a:ext cx="10177842" cy="6063198"/>
          </a:xfrm>
          <a:prstGeom prst="rect">
            <a:avLst/>
          </a:prstGeom>
          <a:noFill/>
        </p:spPr>
        <p:txBody>
          <a:bodyPr wrap="square" rtlCol="0" anchor="ctr">
            <a:spAutoFit/>
          </a:bodyPr>
          <a:lstStyle/>
          <a:p>
            <a:pPr algn="just"/>
            <a:r>
              <a:rPr lang="cs-CZ"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Posilování primárního a komunitního systému zdravotní a sociální péče</a:t>
            </a:r>
          </a:p>
          <a:p>
            <a:pPr marL="457200" indent="-457200" algn="just">
              <a:buFont typeface="Arial" panose="020B0604020202020204" pitchFamily="34" charset="0"/>
              <a:buChar char="•"/>
            </a:pPr>
            <a:endParaRPr lang="cs-CZ" sz="2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Organizační inovace: </a:t>
            </a:r>
            <a:r>
              <a:rPr lang="cs-CZ" sz="2000" dirty="0">
                <a:latin typeface="Tahoma" panose="020B0604030504040204" pitchFamily="34" charset="0"/>
                <a:ea typeface="Tahoma" panose="020B0604030504040204" pitchFamily="34" charset="0"/>
                <a:cs typeface="Tahoma" panose="020B0604030504040204" pitchFamily="34" charset="0"/>
              </a:rPr>
              <a:t>Modely integrované péče, řízení multidisciplinárních týmů a přesun služeb ze specializované péče do primární či komunitní péče. </a:t>
            </a:r>
          </a:p>
          <a:p>
            <a:pPr marL="457200" indent="-457200" algn="just">
              <a:buFont typeface="Arial" panose="020B0604020202020204" pitchFamily="34" charset="0"/>
              <a:buChar char="•"/>
            </a:pPr>
            <a:endParaRPr lang="cs-CZ" sz="20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Provozní zlepšení: </a:t>
            </a:r>
            <a:r>
              <a:rPr lang="cs-CZ" sz="2000" dirty="0">
                <a:latin typeface="Tahoma" panose="020B0604030504040204" pitchFamily="34" charset="0"/>
                <a:ea typeface="Tahoma" panose="020B0604030504040204" pitchFamily="34" charset="0"/>
                <a:cs typeface="Tahoma" panose="020B0604030504040204" pitchFamily="34" charset="0"/>
              </a:rPr>
              <a:t>Efektivní systémy, digitální nástroje a nové finanční modely.</a:t>
            </a:r>
          </a:p>
          <a:p>
            <a:pPr marL="457200" indent="-457200" algn="just">
              <a:buFont typeface="Arial" panose="020B0604020202020204" pitchFamily="34" charset="0"/>
              <a:buChar char="•"/>
            </a:pPr>
            <a:endParaRPr lang="cs-CZ" sz="2000" b="1"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Inovace v oblasti lidských zdrojů: </a:t>
            </a:r>
            <a:r>
              <a:rPr lang="cs-CZ" sz="2000" dirty="0">
                <a:latin typeface="Tahoma" panose="020B0604030504040204" pitchFamily="34" charset="0"/>
                <a:ea typeface="Tahoma" panose="020B0604030504040204" pitchFamily="34" charset="0"/>
                <a:cs typeface="Tahoma" panose="020B0604030504040204" pitchFamily="34" charset="0"/>
              </a:rPr>
              <a:t>Školení, zvyšování kapacit a přerozdělení úkolů mezi zdravotnickými pracovníky. </a:t>
            </a:r>
          </a:p>
          <a:p>
            <a:pPr marL="457200" indent="-457200" algn="just">
              <a:buFont typeface="Arial" panose="020B0604020202020204" pitchFamily="34" charset="0"/>
              <a:buChar char="•"/>
            </a:pPr>
            <a:endParaRPr lang="cs-CZ" sz="2000" dirty="0">
              <a:latin typeface="Tahoma" panose="020B0604030504040204" pitchFamily="34" charset="0"/>
              <a:ea typeface="Tahoma" panose="020B0604030504040204" pitchFamily="34" charset="0"/>
              <a:cs typeface="Tahoma" panose="020B0604030504040204" pitchFamily="34" charset="0"/>
            </a:endParaRPr>
          </a:p>
          <a:p>
            <a:pPr algn="just"/>
            <a:r>
              <a:rPr lang="cs-CZ" sz="2200" dirty="0">
                <a:latin typeface="Tahoma" panose="020B0604030504040204" pitchFamily="34" charset="0"/>
                <a:ea typeface="Tahoma" panose="020B0604030504040204" pitchFamily="34" charset="0"/>
                <a:cs typeface="Tahoma" panose="020B0604030504040204" pitchFamily="34" charset="0"/>
              </a:rPr>
              <a:t>Projekty musí zohlednit celý proces – od nápadu přes vývoj až po implementaci – a hodnotit vliv navržených řešení na ostatní části zdravotního a sociálního systému. Současně se očekává zapojení relevantních aktérů a zaměření na ekonomickou, sociální a environmentální udržitelnost.</a:t>
            </a:r>
            <a:endParaRPr lang="cs-CZ"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468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5061386"/>
          </a:xfrm>
          <a:prstGeom prst="rect">
            <a:avLst/>
          </a:prstGeom>
        </p:spPr>
        <p:txBody>
          <a:bodyPr vert="horz" wrap="square" lIns="0" tIns="12700" rIns="0" bIns="0" rtlCol="0">
            <a:spAutoFit/>
          </a:bodyPr>
          <a:lstStyle/>
          <a:p>
            <a:pPr algn="just">
              <a:lnSpc>
                <a:spcPct val="107000"/>
              </a:lnSpc>
              <a:spcAft>
                <a:spcPts val="800"/>
              </a:spcAft>
            </a:pPr>
            <a:r>
              <a:rPr lang="cs-CZ" sz="32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OBSAH</a:t>
            </a:r>
          </a:p>
          <a:p>
            <a:pPr algn="just"/>
            <a:r>
              <a:rPr lang="cs-CZ" sz="3200" b="1" dirty="0">
                <a:latin typeface="Tahoma" panose="020B0604030504040204" pitchFamily="34" charset="0"/>
                <a:ea typeface="Tahoma" panose="020B0604030504040204" pitchFamily="34" charset="0"/>
                <a:cs typeface="Tahoma" panose="020B0604030504040204" pitchFamily="34" charset="0"/>
              </a:rPr>
              <a:t>1. Partnerství + pilotní výzva ERA4Health</a:t>
            </a:r>
          </a:p>
          <a:p>
            <a:pPr algn="just"/>
            <a:r>
              <a:rPr lang="cs-CZ" sz="3200" b="1" dirty="0">
                <a:latin typeface="Tahoma" panose="020B0604030504040204" pitchFamily="34" charset="0"/>
                <a:ea typeface="Tahoma" panose="020B0604030504040204" pitchFamily="34" charset="0"/>
                <a:cs typeface="Tahoma" panose="020B0604030504040204" pitchFamily="34" charset="0"/>
              </a:rPr>
              <a:t>2. Partnerství + 3. nadnárodní výzva THCS</a:t>
            </a:r>
          </a:p>
          <a:p>
            <a:pPr algn="just"/>
            <a:r>
              <a:rPr lang="cs-CZ" sz="3200" b="1" dirty="0">
                <a:latin typeface="Tahoma" panose="020B0604030504040204" pitchFamily="34" charset="0"/>
                <a:ea typeface="Tahoma" panose="020B0604030504040204" pitchFamily="34" charset="0"/>
                <a:cs typeface="Tahoma" panose="020B0604030504040204" pitchFamily="34" charset="0"/>
              </a:rPr>
              <a:t>3. Základní informace o partnerství a 1.   nadnárodní výzvě ERDERA</a:t>
            </a:r>
          </a:p>
          <a:p>
            <a:pPr algn="just"/>
            <a:r>
              <a:rPr lang="cs-CZ" sz="3200" b="1" dirty="0">
                <a:latin typeface="Tahoma" panose="020B0604030504040204" pitchFamily="34" charset="0"/>
                <a:ea typeface="Tahoma" panose="020B0604030504040204" pitchFamily="34" charset="0"/>
                <a:cs typeface="Tahoma" panose="020B0604030504040204" pitchFamily="34" charset="0"/>
              </a:rPr>
              <a:t>4. Základní informace o partnerství a 2. nadnárodní výzvě </a:t>
            </a:r>
            <a:r>
              <a:rPr lang="cs-CZ" sz="3200" b="1" dirty="0" err="1">
                <a:latin typeface="Tahoma" panose="020B0604030504040204" pitchFamily="34" charset="0"/>
                <a:ea typeface="Tahoma" panose="020B0604030504040204" pitchFamily="34" charset="0"/>
                <a:cs typeface="Tahoma" panose="020B0604030504040204" pitchFamily="34" charset="0"/>
              </a:rPr>
              <a:t>PerMed</a:t>
            </a:r>
            <a:endParaRPr lang="cs-CZ" sz="3200" b="1" dirty="0">
              <a:latin typeface="Tahoma" panose="020B0604030504040204" pitchFamily="34" charset="0"/>
              <a:ea typeface="Tahoma" panose="020B0604030504040204" pitchFamily="34" charset="0"/>
              <a:cs typeface="Tahoma" panose="020B0604030504040204" pitchFamily="34" charset="0"/>
            </a:endParaRPr>
          </a:p>
          <a:p>
            <a:pPr algn="just"/>
            <a:r>
              <a:rPr lang="cs-CZ" sz="3200" b="1" dirty="0">
                <a:latin typeface="Tahoma" panose="020B0604030504040204" pitchFamily="34" charset="0"/>
                <a:ea typeface="Tahoma" panose="020B0604030504040204" pitchFamily="34" charset="0"/>
                <a:cs typeface="Tahoma" panose="020B0604030504040204" pitchFamily="34" charset="0"/>
              </a:rPr>
              <a:t>5. Povinné přílohy</a:t>
            </a:r>
          </a:p>
          <a:p>
            <a:pPr algn="just"/>
            <a:r>
              <a:rPr lang="cs-CZ" sz="3200" b="1" dirty="0">
                <a:latin typeface="Tahoma" panose="020B0604030504040204" pitchFamily="34" charset="0"/>
                <a:ea typeface="Tahoma" panose="020B0604030504040204" pitchFamily="34" charset="0"/>
                <a:cs typeface="Tahoma" panose="020B0604030504040204" pitchFamily="34" charset="0"/>
              </a:rPr>
              <a:t>6. Praktické představení „</a:t>
            </a:r>
            <a:r>
              <a:rPr lang="cs-CZ" sz="3200" b="1" dirty="0" err="1">
                <a:latin typeface="Tahoma" panose="020B0604030504040204" pitchFamily="34" charset="0"/>
                <a:ea typeface="Tahoma" panose="020B0604030504040204" pitchFamily="34" charset="0"/>
                <a:cs typeface="Tahoma" panose="020B0604030504040204" pitchFamily="34" charset="0"/>
              </a:rPr>
              <a:t>Application</a:t>
            </a:r>
            <a:r>
              <a:rPr lang="cs-CZ" sz="3200" b="1" dirty="0">
                <a:latin typeface="Tahoma" panose="020B0604030504040204" pitchFamily="34" charset="0"/>
                <a:ea typeface="Tahoma" panose="020B0604030504040204" pitchFamily="34" charset="0"/>
                <a:cs typeface="Tahoma" panose="020B0604030504040204" pitchFamily="34" charset="0"/>
              </a:rPr>
              <a:t> </a:t>
            </a:r>
            <a:r>
              <a:rPr lang="cs-CZ" sz="3200" b="1" dirty="0" err="1">
                <a:latin typeface="Tahoma" panose="020B0604030504040204" pitchFamily="34" charset="0"/>
                <a:ea typeface="Tahoma" panose="020B0604030504040204" pitchFamily="34" charset="0"/>
                <a:cs typeface="Tahoma" panose="020B0604030504040204" pitchFamily="34" charset="0"/>
              </a:rPr>
              <a:t>Form</a:t>
            </a:r>
            <a:r>
              <a:rPr lang="cs-CZ" sz="3200" b="1" dirty="0">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800"/>
              </a:spcAft>
            </a:pP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0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Téma (subtémata)</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667174"/>
            <a:ext cx="10210799" cy="3908762"/>
          </a:xfrm>
          <a:prstGeom prst="rect">
            <a:avLst/>
          </a:prstGeom>
          <a:noFill/>
        </p:spPr>
        <p:txBody>
          <a:bodyPr wrap="square" rtlCol="0" anchor="ctr">
            <a:spAutoFit/>
          </a:bodyPr>
          <a:lstStyle/>
          <a:p>
            <a:pPr algn="l"/>
            <a:r>
              <a:rPr lang="cs-CZ" sz="2400" b="1"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Systémové přístupy k modernizaci sektoru primární a komunitní péče</a:t>
            </a:r>
          </a:p>
          <a:p>
            <a:pPr algn="just"/>
            <a:endParaRPr lang="cs-CZ"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cs-CZ" sz="2400" dirty="0">
                <a:latin typeface="Tahoma" panose="020B0604030504040204" pitchFamily="34" charset="0"/>
                <a:ea typeface="Tahoma" panose="020B0604030504040204" pitchFamily="34" charset="0"/>
                <a:cs typeface="Tahoma" panose="020B0604030504040204" pitchFamily="34" charset="0"/>
              </a:rPr>
              <a:t>Návrhy by měly poskytovat důkazy a znalosti na podporu rozhodování v oblasti primární a komunitní péče, řešící složitosti spojené se správou, politikami a infrastrukturou. Multidisciplinární a nadnárodní přístupy jsou zásadní pro vytvoření použitelných a přenositelných poznatků, které lze aplikovat napříč evropskými zdravotními systémy.</a:t>
            </a:r>
            <a:endParaRPr lang="cs-CZ"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382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Vyloučené oblasti</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469900" y="1384238"/>
            <a:ext cx="9906000" cy="5509200"/>
          </a:xfrm>
          <a:prstGeom prst="rect">
            <a:avLst/>
          </a:prstGeom>
          <a:noFill/>
        </p:spPr>
        <p:txBody>
          <a:bodyPr wrap="square" rtlCol="0" anchor="ctr">
            <a:spAutoFit/>
          </a:bodyPr>
          <a:lstStyle/>
          <a:p>
            <a:pPr algn="just"/>
            <a:r>
              <a:rPr lang="cs-CZ" b="1" u="sng" dirty="0"/>
              <a:t>Návrhy projektů budou odmítnuty v případě, že: </a:t>
            </a:r>
          </a:p>
          <a:p>
            <a:pPr algn="just"/>
            <a:endParaRPr lang="cs-CZ" dirty="0"/>
          </a:p>
          <a:p>
            <a:pPr algn="just"/>
            <a:r>
              <a:rPr lang="cs-CZ" b="1" dirty="0"/>
              <a:t>1</a:t>
            </a:r>
            <a:r>
              <a:rPr lang="cs-CZ" dirty="0"/>
              <a:t>. se převážně zaměřují na vývoj nových technologických řešení (TRL 1-3) bez jakéhokoli důrazu na integraci těchto řešení, návrh a optimalizaci organizačních procesů nebo implementaci do systémů zdravotní a sociální péče;</a:t>
            </a:r>
          </a:p>
          <a:p>
            <a:pPr algn="just"/>
            <a:endParaRPr lang="cs-CZ" dirty="0">
              <a:latin typeface="Tahoma" panose="020B0604030504040204" pitchFamily="34" charset="0"/>
              <a:ea typeface="Tahoma" panose="020B0604030504040204" pitchFamily="34" charset="0"/>
              <a:cs typeface="Tahoma" panose="020B0604030504040204" pitchFamily="34" charset="0"/>
            </a:endParaRPr>
          </a:p>
          <a:p>
            <a:pPr algn="just"/>
            <a:r>
              <a:rPr lang="cs-CZ" b="1" dirty="0">
                <a:latin typeface="Tahoma" panose="020B0604030504040204" pitchFamily="34" charset="0"/>
                <a:ea typeface="Tahoma" panose="020B0604030504040204" pitchFamily="34" charset="0"/>
                <a:cs typeface="Tahoma" panose="020B0604030504040204" pitchFamily="34" charset="0"/>
              </a:rPr>
              <a:t>2.</a:t>
            </a:r>
            <a:r>
              <a:rPr lang="cs-CZ" b="1" dirty="0"/>
              <a:t> </a:t>
            </a:r>
            <a:r>
              <a:rPr lang="cs-CZ" dirty="0"/>
              <a:t>se zaměřují převážně na klinickou, preklinickou nebo biomedicínskou oblast;</a:t>
            </a:r>
          </a:p>
          <a:p>
            <a:pPr algn="just"/>
            <a:endParaRPr lang="cs-CZ" dirty="0">
              <a:latin typeface="Tahoma" panose="020B0604030504040204" pitchFamily="34" charset="0"/>
              <a:ea typeface="Tahoma" panose="020B0604030504040204" pitchFamily="34" charset="0"/>
              <a:cs typeface="Tahoma" panose="020B0604030504040204" pitchFamily="34" charset="0"/>
            </a:endParaRPr>
          </a:p>
          <a:p>
            <a:pPr algn="just"/>
            <a:r>
              <a:rPr lang="cs-CZ" b="1" dirty="0">
                <a:latin typeface="Tahoma" panose="020B0604030504040204" pitchFamily="34" charset="0"/>
                <a:ea typeface="Tahoma" panose="020B0604030504040204" pitchFamily="34" charset="0"/>
                <a:cs typeface="Tahoma" panose="020B0604030504040204" pitchFamily="34" charset="0"/>
              </a:rPr>
              <a:t>3. </a:t>
            </a:r>
            <a:r>
              <a:rPr lang="cs-CZ" dirty="0">
                <a:latin typeface="Tahoma" panose="020B0604030504040204" pitchFamily="34" charset="0"/>
                <a:ea typeface="Tahoma" panose="020B0604030504040204" pitchFamily="34" charset="0"/>
                <a:cs typeface="Tahoma" panose="020B0604030504040204" pitchFamily="34" charset="0"/>
              </a:rPr>
              <a:t>s</a:t>
            </a:r>
            <a:r>
              <a:rPr lang="cs-CZ" dirty="0"/>
              <a:t>e jedná výhradně epidemiologické studie mapující rozsah a příčinné faktory onemocnění, bez zaměření na řešení, modely nebo implementaci ve zdravotních a pečovatelských systémech;</a:t>
            </a:r>
          </a:p>
          <a:p>
            <a:pPr algn="just"/>
            <a:endParaRPr lang="cs-CZ" dirty="0">
              <a:latin typeface="Tahoma" panose="020B0604030504040204" pitchFamily="34" charset="0"/>
              <a:ea typeface="Tahoma" panose="020B0604030504040204" pitchFamily="34" charset="0"/>
              <a:cs typeface="Tahoma" panose="020B0604030504040204" pitchFamily="34" charset="0"/>
            </a:endParaRPr>
          </a:p>
          <a:p>
            <a:pPr algn="just"/>
            <a:r>
              <a:rPr lang="cs-CZ" b="1" dirty="0">
                <a:latin typeface="Tahoma" panose="020B0604030504040204" pitchFamily="34" charset="0"/>
                <a:ea typeface="Tahoma" panose="020B0604030504040204" pitchFamily="34" charset="0"/>
                <a:cs typeface="Tahoma" panose="020B0604030504040204" pitchFamily="34" charset="0"/>
              </a:rPr>
              <a:t>4. </a:t>
            </a:r>
            <a:r>
              <a:rPr lang="cs-CZ" dirty="0">
                <a:latin typeface="Tahoma" panose="020B0604030504040204" pitchFamily="34" charset="0"/>
                <a:ea typeface="Tahoma" panose="020B0604030504040204" pitchFamily="34" charset="0"/>
                <a:cs typeface="Tahoma" panose="020B0604030504040204" pitchFamily="34" charset="0"/>
              </a:rPr>
              <a:t>se t</a:t>
            </a:r>
            <a:r>
              <a:rPr lang="cs-CZ" dirty="0"/>
              <a:t>ýkají výhradně sociálních služeb a nezabývají se otázkami souvisejícími se zdravotními a pečovatelskými službami;</a:t>
            </a:r>
          </a:p>
          <a:p>
            <a:pPr algn="just"/>
            <a:endParaRPr lang="cs-CZ" dirty="0"/>
          </a:p>
          <a:p>
            <a:pPr algn="just"/>
            <a:r>
              <a:rPr lang="cs-CZ" b="1" dirty="0">
                <a:latin typeface="Tahoma" panose="020B0604030504040204" pitchFamily="34" charset="0"/>
                <a:ea typeface="Tahoma" panose="020B0604030504040204" pitchFamily="34" charset="0"/>
                <a:cs typeface="Tahoma" panose="020B0604030504040204" pitchFamily="34" charset="0"/>
              </a:rPr>
              <a:t>5. </a:t>
            </a:r>
            <a:r>
              <a:rPr lang="cs-CZ" dirty="0">
                <a:latin typeface="Tahoma" panose="020B0604030504040204" pitchFamily="34" charset="0"/>
                <a:ea typeface="Tahoma" panose="020B0604030504040204" pitchFamily="34" charset="0"/>
                <a:cs typeface="Tahoma" panose="020B0604030504040204" pitchFamily="34" charset="0"/>
              </a:rPr>
              <a:t>n</a:t>
            </a:r>
            <a:r>
              <a:rPr lang="cs-CZ" dirty="0"/>
              <a:t>eberou v úvahu přístup zahrnující celé ekosystémy;</a:t>
            </a:r>
          </a:p>
          <a:p>
            <a:pPr algn="just"/>
            <a:endParaRPr lang="cs-CZ" dirty="0">
              <a:latin typeface="Tahoma" panose="020B0604030504040204" pitchFamily="34" charset="0"/>
              <a:ea typeface="Tahoma" panose="020B0604030504040204" pitchFamily="34" charset="0"/>
              <a:cs typeface="Tahoma" panose="020B0604030504040204" pitchFamily="34" charset="0"/>
            </a:endParaRPr>
          </a:p>
          <a:p>
            <a:pPr algn="just"/>
            <a:r>
              <a:rPr lang="cs-CZ" b="1" dirty="0">
                <a:latin typeface="Tahoma" panose="020B0604030504040204" pitchFamily="34" charset="0"/>
                <a:ea typeface="Tahoma" panose="020B0604030504040204" pitchFamily="34" charset="0"/>
                <a:cs typeface="Tahoma" panose="020B0604030504040204" pitchFamily="34" charset="0"/>
              </a:rPr>
              <a:t>6. </a:t>
            </a:r>
            <a:r>
              <a:rPr lang="cs-CZ" dirty="0"/>
              <a:t>Nehledí na perspektivu koncových uživatelů (podrobnosti viz Pokyny pro žadatele).</a:t>
            </a:r>
            <a:endParaRPr lang="cs-CZ"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076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Složení konsorcia</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0" y="1357286"/>
            <a:ext cx="10452100" cy="5016758"/>
          </a:xfrm>
          <a:prstGeom prst="rect">
            <a:avLst/>
          </a:prstGeom>
          <a:noFill/>
        </p:spPr>
        <p:txBody>
          <a:bodyPr wrap="square" rtlCol="0" anchor="ctr">
            <a:spAutoFit/>
          </a:bodyPr>
          <a:lstStyle/>
          <a:p>
            <a:pPr marL="342900" indent="-3429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v konsorciu musí být zastoupeny minimálně 3 země </a:t>
            </a:r>
            <a:r>
              <a:rPr lang="cs-CZ" sz="2000" dirty="0">
                <a:latin typeface="Tahoma" panose="020B0604030504040204" pitchFamily="34" charset="0"/>
                <a:ea typeface="Tahoma" panose="020B0604030504040204" pitchFamily="34" charset="0"/>
                <a:cs typeface="Tahoma" panose="020B0604030504040204" pitchFamily="34" charset="0"/>
              </a:rPr>
              <a:t>(do tohoto počtu se nezapočítávají země spolupracovníků, tzv. </a:t>
            </a:r>
            <a:r>
              <a:rPr lang="cs-CZ" sz="2000" dirty="0" err="1">
                <a:latin typeface="Tahoma" panose="020B0604030504040204" pitchFamily="34" charset="0"/>
                <a:ea typeface="Tahoma" panose="020B0604030504040204" pitchFamily="34" charset="0"/>
                <a:cs typeface="Tahoma" panose="020B0604030504040204" pitchFamily="34" charset="0"/>
              </a:rPr>
              <a:t>collaborators</a:t>
            </a:r>
            <a:r>
              <a:rPr lang="cs-CZ" sz="2000" dirty="0">
                <a:latin typeface="Tahoma" panose="020B0604030504040204" pitchFamily="34" charset="0"/>
                <a:ea typeface="Tahoma" panose="020B0604030504040204" pitchFamily="34" charset="0"/>
                <a:cs typeface="Tahoma" panose="020B0604030504040204" pitchFamily="34" charset="0"/>
              </a:rPr>
              <a:t>); </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algn="just"/>
            <a:r>
              <a:rPr lang="cs-CZ" sz="2000" dirty="0">
                <a:latin typeface="Tahoma" panose="020B0604030504040204" pitchFamily="34" charset="0"/>
                <a:ea typeface="Tahoma" panose="020B0604030504040204" pitchFamily="34" charset="0"/>
                <a:cs typeface="Tahoma" panose="020B0604030504040204" pitchFamily="34" charset="0"/>
              </a:rPr>
              <a:t>•  partner musí být způsobilý ze strany financující organizace (MZ ČR), poskytující účelovou podporu partnerovi; </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algn="just"/>
            <a:r>
              <a:rPr lang="cs-CZ" sz="2000" dirty="0">
                <a:latin typeface="Tahoma" panose="020B0604030504040204" pitchFamily="34" charset="0"/>
                <a:ea typeface="Tahoma" panose="020B0604030504040204" pitchFamily="34" charset="0"/>
                <a:cs typeface="Tahoma" panose="020B0604030504040204" pitchFamily="34" charset="0"/>
              </a:rPr>
              <a:t>•   maximální počet partnerů způsobilých pro financování je 9; </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algn="just"/>
            <a:r>
              <a:rPr lang="cs-CZ" sz="2000" dirty="0">
                <a:latin typeface="Tahoma" panose="020B0604030504040204" pitchFamily="34" charset="0"/>
                <a:ea typeface="Tahoma" panose="020B0604030504040204" pitchFamily="34" charset="0"/>
                <a:cs typeface="Tahoma" panose="020B0604030504040204" pitchFamily="34" charset="0"/>
              </a:rPr>
              <a:t>•  v každém výzkumném konsorciu mohou být maximálně 2 způsobilí partneři ze stejné země. </a:t>
            </a:r>
          </a:p>
          <a:p>
            <a:pPr algn="just"/>
            <a:endParaRPr lang="cs-CZ" sz="2000" dirty="0">
              <a:latin typeface="Tahoma" panose="020B0604030504040204" pitchFamily="34" charset="0"/>
              <a:ea typeface="Tahoma" panose="020B0604030504040204" pitchFamily="34" charset="0"/>
              <a:cs typeface="Tahoma" panose="020B0604030504040204" pitchFamily="34" charset="0"/>
            </a:endParaRPr>
          </a:p>
          <a:p>
            <a:pPr algn="just"/>
            <a:r>
              <a:rPr lang="cs-CZ" sz="2000" dirty="0">
                <a:latin typeface="Tahoma" panose="020B0604030504040204" pitchFamily="34" charset="0"/>
                <a:ea typeface="Tahoma" panose="020B0604030504040204" pitchFamily="34" charset="0"/>
                <a:cs typeface="Tahoma" panose="020B0604030504040204" pitchFamily="34" charset="0"/>
              </a:rPr>
              <a:t>• v každém projektovém konsorciu mohou být maximálně 2 spolupracovníci (tzv. </a:t>
            </a:r>
            <a:r>
              <a:rPr lang="cs-CZ" sz="2000" dirty="0" err="1">
                <a:latin typeface="Tahoma" panose="020B0604030504040204" pitchFamily="34" charset="0"/>
                <a:ea typeface="Tahoma" panose="020B0604030504040204" pitchFamily="34" charset="0"/>
                <a:cs typeface="Tahoma" panose="020B0604030504040204" pitchFamily="34" charset="0"/>
              </a:rPr>
              <a:t>collaborators</a:t>
            </a:r>
            <a:r>
              <a:rPr lang="cs-CZ" sz="2000" dirty="0">
                <a:latin typeface="Tahoma" panose="020B0604030504040204" pitchFamily="34" charset="0"/>
                <a:ea typeface="Tahoma" panose="020B0604030504040204" pitchFamily="34" charset="0"/>
                <a:cs typeface="Tahoma" panose="020B0604030504040204" pitchFamily="34" charset="0"/>
              </a:rPr>
              <a:t>), kteří nežádají o finanční prostředky od některé ze zúčastněných financujících organizací. Spolupracovníci se nezapočítávají do maximálního počtu partnerů. </a:t>
            </a:r>
          </a:p>
          <a:p>
            <a:pPr algn="l"/>
            <a:endParaRPr lang="cs-CZ" sz="2000" dirty="0">
              <a:latin typeface="Tahoma" panose="020B0604030504040204" pitchFamily="34" charset="0"/>
              <a:ea typeface="Tahoma" panose="020B0604030504040204" pitchFamily="34" charset="0"/>
              <a:cs typeface="Tahoma" panose="020B0604030504040204" pitchFamily="34" charset="0"/>
            </a:endParaRPr>
          </a:p>
          <a:p>
            <a:pPr algn="l"/>
            <a:r>
              <a:rPr lang="cs-CZ" sz="2000" dirty="0">
                <a:latin typeface="Tahoma" panose="020B0604030504040204" pitchFamily="34" charset="0"/>
                <a:ea typeface="Tahoma" panose="020B0604030504040204" pitchFamily="34" charset="0"/>
                <a:cs typeface="Tahoma" panose="020B0604030504040204" pitchFamily="34" charset="0"/>
              </a:rPr>
              <a:t>•   každý partner splňuje své národní/regionální podmínky způsobilosti;</a:t>
            </a:r>
          </a:p>
        </p:txBody>
      </p:sp>
    </p:spTree>
    <p:extLst>
      <p:ext uri="{BB962C8B-B14F-4D97-AF65-F5344CB8AC3E}">
        <p14:creationId xmlns:p14="http://schemas.microsoft.com/office/powerpoint/2010/main" val="158750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THCS</a:t>
            </a:r>
            <a:r>
              <a:rPr lang="cs-CZ" sz="2400" b="1" dirty="0">
                <a:latin typeface="Tahoma" panose="020B0604030504040204" pitchFamily="34" charset="0"/>
                <a:ea typeface="Tahoma" panose="020B0604030504040204" pitchFamily="34" charset="0"/>
                <a:cs typeface="Tahoma" panose="020B0604030504040204" pitchFamily="34" charset="0"/>
              </a:rPr>
              <a:t> – </a:t>
            </a:r>
            <a:r>
              <a:rPr lang="cs-CZ" sz="3200" b="1" dirty="0">
                <a:latin typeface="Tahoma" panose="020B0604030504040204" pitchFamily="34" charset="0"/>
                <a:ea typeface="Tahoma" panose="020B0604030504040204" pitchFamily="34" charset="0"/>
                <a:cs typeface="Tahoma" panose="020B0604030504040204" pitchFamily="34" charset="0"/>
              </a:rPr>
              <a:t>Předložení návrhu projektu</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970703"/>
            <a:ext cx="10527030" cy="6586418"/>
          </a:xfrm>
          <a:prstGeom prst="rect">
            <a:avLst/>
          </a:prstGeom>
          <a:noFill/>
        </p:spPr>
        <p:txBody>
          <a:bodyPr wrap="square" rtlCol="0" anchor="ctr">
            <a:spAutoFit/>
          </a:bodyPr>
          <a:lstStyle/>
          <a:p>
            <a:pPr algn="just"/>
            <a:r>
              <a:rPr lang="cs-CZ" sz="2400" b="1" dirty="0"/>
              <a:t>Výzva je dvoukolová: </a:t>
            </a:r>
          </a:p>
          <a:p>
            <a:pPr algn="just"/>
            <a:endParaRPr lang="cs-CZ" sz="2000" b="1" dirty="0"/>
          </a:p>
          <a:p>
            <a:pPr marL="342900" indent="-342900" algn="just">
              <a:buFont typeface="Arial" panose="020B0604020202020204" pitchFamily="34" charset="0"/>
              <a:buChar char="•"/>
            </a:pPr>
            <a:r>
              <a:rPr lang="cs-CZ" sz="2000" b="1" dirty="0" err="1">
                <a:latin typeface="Tahoma" panose="020B0604030504040204" pitchFamily="34" charset="0"/>
                <a:ea typeface="Tahoma" panose="020B0604030504040204" pitchFamily="34" charset="0"/>
                <a:cs typeface="Tahoma" panose="020B0604030504040204" pitchFamily="34" charset="0"/>
              </a:rPr>
              <a:t>Pre-proposal</a:t>
            </a:r>
            <a:endParaRPr lang="cs-CZ" sz="20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sz="1700" dirty="0" err="1">
                <a:latin typeface="Tahoma" panose="020B0604030504040204" pitchFamily="34" charset="0"/>
                <a:ea typeface="Tahoma" panose="020B0604030504040204" pitchFamily="34" charset="0"/>
                <a:cs typeface="Tahoma" panose="020B0604030504040204" pitchFamily="34" charset="0"/>
              </a:rPr>
              <a:t>deadlinu</a:t>
            </a:r>
            <a:r>
              <a:rPr lang="cs-CZ" sz="1700" dirty="0">
                <a:latin typeface="Tahoma" panose="020B0604030504040204" pitchFamily="34" charset="0"/>
                <a:ea typeface="Tahoma" panose="020B0604030504040204" pitchFamily="34" charset="0"/>
                <a:cs typeface="Tahoma" panose="020B0604030504040204" pitchFamily="34" charset="0"/>
              </a:rPr>
              <a:t> stanoveného sekretariátem výzvy THCS </a:t>
            </a:r>
            <a:r>
              <a:rPr lang="cs-CZ" sz="1700" b="1" dirty="0">
                <a:latin typeface="Tahoma" panose="020B0604030504040204" pitchFamily="34" charset="0"/>
                <a:ea typeface="Tahoma" panose="020B0604030504040204" pitchFamily="34" charset="0"/>
                <a:cs typeface="Tahoma" panose="020B0604030504040204" pitchFamily="34" charset="0"/>
              </a:rPr>
              <a:t>(30.1.2025, 14:00 CET), prostřednictvím elektronického systému dostupného na oficiálních stránkách THCS: </a:t>
            </a:r>
            <a:r>
              <a:rPr lang="cs-CZ" sz="1700" b="1" dirty="0">
                <a:latin typeface="Tahoma" panose="020B0604030504040204" pitchFamily="34" charset="0"/>
                <a:ea typeface="Tahoma" panose="020B0604030504040204" pitchFamily="34" charset="0"/>
                <a:cs typeface="Tahoma" panose="020B0604030504040204" pitchFamily="34" charset="0"/>
                <a:hlinkClick r:id="rId5"/>
              </a:rPr>
              <a:t>THCS EPSS</a:t>
            </a:r>
            <a:r>
              <a:rPr lang="cs-CZ" sz="1700" b="1" dirty="0">
                <a:latin typeface="Tahoma" panose="020B0604030504040204" pitchFamily="34" charset="0"/>
                <a:ea typeface="Tahoma" panose="020B0604030504040204" pitchFamily="34" charset="0"/>
                <a:cs typeface="Tahoma" panose="020B0604030504040204" pitchFamily="34" charset="0"/>
              </a:rPr>
              <a:t>.</a:t>
            </a:r>
            <a:endParaRPr lang="cs-CZ" sz="1700" b="1" u="sng"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endParaRPr lang="cs-CZ" sz="17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Hodnotitelé sestaví tzv. </a:t>
            </a:r>
            <a:r>
              <a:rPr lang="cs-CZ" sz="1700" dirty="0" err="1">
                <a:latin typeface="Tahoma" panose="020B0604030504040204" pitchFamily="34" charset="0"/>
                <a:ea typeface="Tahoma" panose="020B0604030504040204" pitchFamily="34" charset="0"/>
                <a:cs typeface="Tahoma" panose="020B0604030504040204" pitchFamily="34" charset="0"/>
              </a:rPr>
              <a:t>ranking</a:t>
            </a:r>
            <a:r>
              <a:rPr lang="cs-CZ" sz="1700" dirty="0">
                <a:latin typeface="Tahoma" panose="020B0604030504040204" pitchFamily="34" charset="0"/>
                <a:ea typeface="Tahoma" panose="020B0604030504040204" pitchFamily="34" charset="0"/>
                <a:cs typeface="Tahoma" panose="020B0604030504040204" pitchFamily="34" charset="0"/>
              </a:rPr>
              <a:t> list projektů, </a:t>
            </a:r>
            <a:r>
              <a:rPr lang="cs-CZ" sz="1700" u="sng" dirty="0">
                <a:latin typeface="Tahoma" panose="020B0604030504040204" pitchFamily="34" charset="0"/>
                <a:ea typeface="Tahoma" panose="020B0604030504040204" pitchFamily="34" charset="0"/>
                <a:cs typeface="Tahoma" panose="020B0604030504040204" pitchFamily="34" charset="0"/>
              </a:rPr>
              <a:t>které doporučí k postupu do 2. kola.</a:t>
            </a:r>
          </a:p>
          <a:p>
            <a:pPr marL="342900" indent="-342900" algn="just">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Full </a:t>
            </a:r>
            <a:r>
              <a:rPr lang="cs-CZ" sz="2000" b="1" dirty="0" err="1">
                <a:latin typeface="Tahoma" panose="020B0604030504040204" pitchFamily="34" charset="0"/>
                <a:ea typeface="Tahoma" panose="020B0604030504040204" pitchFamily="34" charset="0"/>
                <a:cs typeface="Tahoma" panose="020B0604030504040204" pitchFamily="34" charset="0"/>
              </a:rPr>
              <a:t>proposal</a:t>
            </a:r>
            <a:r>
              <a:rPr lang="cs-CZ" sz="2000" b="1" dirty="0">
                <a:latin typeface="Tahoma" panose="020B0604030504040204" pitchFamily="34" charset="0"/>
                <a:ea typeface="Tahoma" panose="020B0604030504040204" pitchFamily="34" charset="0"/>
                <a:cs typeface="Tahoma" panose="020B0604030504040204" pitchFamily="34" charset="0"/>
              </a:rPr>
              <a:t> </a:t>
            </a:r>
            <a:endParaRPr lang="cs-CZ"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Návrh projektu předkládá koordinátor projektového konsorcia do </a:t>
            </a:r>
            <a:r>
              <a:rPr lang="cs-CZ" sz="1700" dirty="0" err="1">
                <a:latin typeface="Tahoma" panose="020B0604030504040204" pitchFamily="34" charset="0"/>
                <a:ea typeface="Tahoma" panose="020B0604030504040204" pitchFamily="34" charset="0"/>
                <a:cs typeface="Tahoma" panose="020B0604030504040204" pitchFamily="34" charset="0"/>
              </a:rPr>
              <a:t>deadlinu</a:t>
            </a:r>
            <a:r>
              <a:rPr lang="cs-CZ" sz="1700" dirty="0">
                <a:latin typeface="Tahoma" panose="020B0604030504040204" pitchFamily="34" charset="0"/>
                <a:ea typeface="Tahoma" panose="020B0604030504040204" pitchFamily="34" charset="0"/>
                <a:cs typeface="Tahoma" panose="020B0604030504040204" pitchFamily="34" charset="0"/>
              </a:rPr>
              <a:t> stanoveného sekretariátem výzvy THCS </a:t>
            </a:r>
            <a:r>
              <a:rPr lang="cs-CZ" sz="1700" b="1" dirty="0">
                <a:latin typeface="Tahoma" panose="020B0604030504040204" pitchFamily="34" charset="0"/>
                <a:ea typeface="Tahoma" panose="020B0604030504040204" pitchFamily="34" charset="0"/>
                <a:cs typeface="Tahoma" panose="020B0604030504040204" pitchFamily="34" charset="0"/>
              </a:rPr>
              <a:t>(19.6.2025, 14:00 CEST);</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Následně probíhá formální kontrola způsobilosti jak na mezinárodní, tak národní úrovni;</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Poté probíhá odborné hodnocení projektů mezinárodními experty;</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Hodnotitelé sestaví tzv. </a:t>
            </a:r>
            <a:r>
              <a:rPr lang="cs-CZ" sz="1700" dirty="0" err="1">
                <a:latin typeface="Tahoma" panose="020B0604030504040204" pitchFamily="34" charset="0"/>
                <a:ea typeface="Tahoma" panose="020B0604030504040204" pitchFamily="34" charset="0"/>
                <a:cs typeface="Tahoma" panose="020B0604030504040204" pitchFamily="34" charset="0"/>
              </a:rPr>
              <a:t>ranking</a:t>
            </a:r>
            <a:r>
              <a:rPr lang="cs-CZ" sz="1700" dirty="0">
                <a:latin typeface="Tahoma" panose="020B0604030504040204" pitchFamily="34" charset="0"/>
                <a:ea typeface="Tahoma" panose="020B0604030504040204" pitchFamily="34" charset="0"/>
                <a:cs typeface="Tahoma" panose="020B0604030504040204" pitchFamily="34" charset="0"/>
              </a:rPr>
              <a:t> list projektů, </a:t>
            </a:r>
            <a:r>
              <a:rPr lang="cs-CZ" sz="1700" u="sng" dirty="0">
                <a:latin typeface="Tahoma" panose="020B0604030504040204" pitchFamily="34" charset="0"/>
                <a:ea typeface="Tahoma" panose="020B0604030504040204" pitchFamily="34" charset="0"/>
                <a:cs typeface="Tahoma" panose="020B0604030504040204" pitchFamily="34" charset="0"/>
              </a:rPr>
              <a:t>které doporučí k financování.</a:t>
            </a:r>
          </a:p>
          <a:p>
            <a:pPr marL="342900" indent="-342900" algn="just">
              <a:buFont typeface="Wingdings" panose="05000000000000000000" pitchFamily="2" charset="2"/>
              <a:buChar char="Ø"/>
            </a:pPr>
            <a:r>
              <a:rPr lang="cs-CZ" sz="1700" dirty="0">
                <a:latin typeface="Tahoma" panose="020B0604030504040204" pitchFamily="34" charset="0"/>
                <a:ea typeface="Tahoma" panose="020B0604030504040204" pitchFamily="34" charset="0"/>
                <a:cs typeface="Tahoma" panose="020B0604030504040204" pitchFamily="34" charset="0"/>
              </a:rPr>
              <a:t>V případě vysoké kvality projektů a nedostatečných finančních zdrojů rozhoduje o konečném výběru projektů uskupení zástupců financujících organizací participujících ve výzvě na základě výběrových kritérií. </a:t>
            </a:r>
          </a:p>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8" name="Textové pole 2">
            <a:extLst>
              <a:ext uri="{FF2B5EF4-FFF2-40B4-BE49-F238E27FC236}">
                <a16:creationId xmlns:a16="http://schemas.microsoft.com/office/drawing/2014/main" id="{F9EA6A75-66DC-448D-8187-5AB146485E96}"/>
              </a:ext>
            </a:extLst>
          </p:cNvPr>
          <p:cNvSpPr txBox="1">
            <a:spLocks noChangeArrowheads="1"/>
          </p:cNvSpPr>
          <p:nvPr/>
        </p:nvSpPr>
        <p:spPr bwMode="auto">
          <a:xfrm>
            <a:off x="3206750" y="1965324"/>
            <a:ext cx="5413375" cy="2740025"/>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400" b="1" dirty="0" err="1">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400" b="1" dirty="0">
                <a:solidFill>
                  <a:srgbClr val="4472C4"/>
                </a:solidFill>
                <a:effectLst/>
                <a:latin typeface="Tahoma" panose="020B0604030504040204" pitchFamily="34" charset="0"/>
                <a:ea typeface="Calibri" panose="020F0502020204030204" pitchFamily="34" charset="0"/>
                <a:cs typeface="Times New Roman" panose="02020603050405020304" pitchFamily="18" charset="0"/>
              </a:rPr>
              <a:t> proces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Prostřednictvím tzv.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widening</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procesu je umožněno výzkumným týmům z </a:t>
            </a:r>
            <a:r>
              <a:rPr lang="cs-CZ" sz="1200"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podreprezentovaných</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zemí / EU-13 (mezi které patří i ČR),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přidat se k úspěšnému konsorciu, které postoupilo do 2. kola výzvy.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Podmínkou je, že výzkumný tým musí prokázat přidanou hodnotu pro projekt, ke kterému přistupuje a koordinátor takového projektu s přistoupením bude souhlasit formou vydání tzv.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Letter</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of</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i="1" dirty="0" err="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Intent</a:t>
            </a:r>
            <a:r>
              <a:rPr lang="cs-CZ" sz="1200" i="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r>
              <a:rPr lang="cs-CZ" sz="1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či jiného obdobného dokumentu. V neposlední řadě </a:t>
            </a:r>
            <a:r>
              <a:rPr lang="cs-CZ" sz="12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příslušná financující organizace musí potvrdit disponibilní rozpočtové prostředky pro tento účel a souhlasit s procesem přistoupením k úspěšnému projektu po 1. kole výzvy.</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439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Mezinárodní hodnocení</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1290068"/>
            <a:ext cx="10527030" cy="5506187"/>
          </a:xfrm>
          <a:prstGeom prst="rect">
            <a:avLst/>
          </a:prstGeom>
          <a:noFill/>
        </p:spPr>
        <p:txBody>
          <a:bodyPr wrap="square" rtlCol="0" anchor="ctr">
            <a:spAutoFit/>
          </a:bodyPr>
          <a:lstStyle/>
          <a:p>
            <a:pPr algn="just">
              <a:lnSpc>
                <a:spcPct val="107000"/>
              </a:lnSpc>
              <a:spcAft>
                <a:spcPts val="800"/>
              </a:spcAft>
            </a:pPr>
            <a:r>
              <a:rPr lang="cs-CZ" sz="2400" b="1" u="sng" dirty="0">
                <a:effectLst/>
                <a:latin typeface="Tahoma" panose="020B0604030504040204" pitchFamily="34" charset="0"/>
                <a:ea typeface="Tahoma" panose="020B0604030504040204" pitchFamily="34" charset="0"/>
                <a:cs typeface="Tahoma" panose="020B0604030504040204" pitchFamily="34" charset="0"/>
              </a:rPr>
              <a:t>Hodnocení (</a:t>
            </a:r>
            <a:r>
              <a:rPr lang="cs-CZ" sz="2400" b="1" u="sng" dirty="0" err="1">
                <a:effectLst/>
                <a:latin typeface="Tahoma" panose="020B0604030504040204" pitchFamily="34" charset="0"/>
                <a:ea typeface="Tahoma" panose="020B0604030504040204" pitchFamily="34" charset="0"/>
                <a:cs typeface="Tahoma" panose="020B0604030504040204" pitchFamily="34" charset="0"/>
              </a:rPr>
              <a:t>pre</a:t>
            </a:r>
            <a:r>
              <a:rPr lang="cs-CZ" sz="2400" b="1" u="sng" dirty="0">
                <a:effectLst/>
                <a:latin typeface="Tahoma" panose="020B0604030504040204" pitchFamily="34" charset="0"/>
                <a:ea typeface="Tahoma" panose="020B0604030504040204" pitchFamily="34" charset="0"/>
                <a:cs typeface="Tahoma" panose="020B0604030504040204" pitchFamily="34" charset="0"/>
              </a:rPr>
              <a:t>- a full </a:t>
            </a:r>
            <a:r>
              <a:rPr lang="cs-CZ" sz="2400" b="1" u="sng" dirty="0" err="1">
                <a:effectLst/>
                <a:latin typeface="Tahoma" panose="020B0604030504040204" pitchFamily="34" charset="0"/>
                <a:ea typeface="Tahoma" panose="020B0604030504040204" pitchFamily="34" charset="0"/>
                <a:cs typeface="Tahoma" panose="020B0604030504040204" pitchFamily="34" charset="0"/>
              </a:rPr>
              <a:t>proposals</a:t>
            </a:r>
            <a:r>
              <a:rPr lang="cs-CZ" sz="2400" b="1" u="sng" dirty="0">
                <a:effectLst/>
                <a:latin typeface="Tahoma" panose="020B0604030504040204" pitchFamily="34" charset="0"/>
                <a:ea typeface="Tahoma" panose="020B0604030504040204" pitchFamily="34" charset="0"/>
                <a:cs typeface="Tahoma" panose="020B0604030504040204" pitchFamily="34" charset="0"/>
              </a:rPr>
              <a:t>) bude provedeno na základě tří hlavních kritérií: </a:t>
            </a:r>
          </a:p>
          <a:p>
            <a:pPr marL="342900" lvl="0" indent="-342900" algn="just">
              <a:lnSpc>
                <a:spcPct val="107000"/>
              </a:lnSpc>
              <a:buFont typeface="+mj-lt"/>
              <a:buAutoNum type="arabicPeriod"/>
            </a:pPr>
            <a:r>
              <a:rPr lang="cs-CZ" sz="2400" b="1" dirty="0">
                <a:effectLst/>
                <a:latin typeface="Tahoma" panose="020B0604030504040204" pitchFamily="34" charset="0"/>
                <a:ea typeface="Tahoma" panose="020B0604030504040204" pitchFamily="34" charset="0"/>
                <a:cs typeface="Tahoma" panose="020B0604030504040204" pitchFamily="34" charset="0"/>
              </a:rPr>
              <a:t>Excelence; 2. Dopad; 3. Implementace</a:t>
            </a:r>
          </a:p>
          <a:p>
            <a:pPr algn="just">
              <a:lnSpc>
                <a:spcPct val="107000"/>
              </a:lnSpc>
              <a:spcAft>
                <a:spcPts val="800"/>
              </a:spcAft>
            </a:pPr>
            <a:r>
              <a:rPr lang="cs-CZ" sz="2400" dirty="0">
                <a:effectLst/>
                <a:latin typeface="Tahoma" panose="020B0604030504040204" pitchFamily="34" charset="0"/>
                <a:ea typeface="Tahoma" panose="020B0604030504040204" pitchFamily="34" charset="0"/>
                <a:cs typeface="Tahoma" panose="020B0604030504040204" pitchFamily="34" charset="0"/>
              </a:rPr>
              <a:t>Hodnocení bude provedeno jako celek pro každé kritérium, nikoli samostatně pro jednotlivá </a:t>
            </a:r>
            <a:r>
              <a:rPr lang="cs-CZ" sz="2400" dirty="0" err="1">
                <a:effectLst/>
                <a:latin typeface="Tahoma" panose="020B0604030504040204" pitchFamily="34" charset="0"/>
                <a:ea typeface="Tahoma" panose="020B0604030504040204" pitchFamily="34" charset="0"/>
                <a:cs typeface="Tahoma" panose="020B0604030504040204" pitchFamily="34" charset="0"/>
              </a:rPr>
              <a:t>podkritéria</a:t>
            </a:r>
            <a:r>
              <a:rPr lang="cs-CZ" sz="2400" dirty="0">
                <a:effectLst/>
                <a:latin typeface="Tahoma" panose="020B0604030504040204" pitchFamily="34" charset="0"/>
                <a:ea typeface="Tahoma" panose="020B0604030504040204" pitchFamily="34" charset="0"/>
                <a:cs typeface="Tahoma" panose="020B0604030504040204" pitchFamily="34" charset="0"/>
              </a:rPr>
              <a:t> uvedená pod každým kritériem. </a:t>
            </a:r>
            <a:r>
              <a:rPr lang="cs-CZ" sz="2400" dirty="0" err="1">
                <a:effectLst/>
                <a:latin typeface="Tahoma" panose="020B0604030504040204" pitchFamily="34" charset="0"/>
                <a:ea typeface="Tahoma" panose="020B0604030504040204" pitchFamily="34" charset="0"/>
                <a:cs typeface="Tahoma" panose="020B0604030504040204" pitchFamily="34" charset="0"/>
              </a:rPr>
              <a:t>Podkritéria</a:t>
            </a:r>
            <a:r>
              <a:rPr lang="cs-CZ" sz="2400" dirty="0">
                <a:effectLst/>
                <a:latin typeface="Tahoma" panose="020B0604030504040204" pitchFamily="34" charset="0"/>
                <a:ea typeface="Tahoma" panose="020B0604030504040204" pitchFamily="34" charset="0"/>
                <a:cs typeface="Tahoma" panose="020B0604030504040204" pitchFamily="34" charset="0"/>
              </a:rPr>
              <a:t> související s hlavními kritérii poskytují úroveň detailu přizpůsobenou obsahu a rozsahu předběžného a plného návrhu. </a:t>
            </a:r>
            <a:r>
              <a:rPr lang="cs-CZ" sz="2400" dirty="0" err="1">
                <a:effectLst/>
                <a:latin typeface="Tahoma" panose="020B0604030504040204" pitchFamily="34" charset="0"/>
                <a:ea typeface="Tahoma" panose="020B0604030504040204" pitchFamily="34" charset="0"/>
                <a:cs typeface="Tahoma" panose="020B0604030504040204" pitchFamily="34" charset="0"/>
              </a:rPr>
              <a:t>Podkritéria</a:t>
            </a:r>
            <a:r>
              <a:rPr lang="cs-CZ" sz="2400" dirty="0">
                <a:effectLst/>
                <a:latin typeface="Tahoma" panose="020B0604030504040204" pitchFamily="34" charset="0"/>
                <a:ea typeface="Tahoma" panose="020B0604030504040204" pitchFamily="34" charset="0"/>
                <a:cs typeface="Tahoma" panose="020B0604030504040204" pitchFamily="34" charset="0"/>
              </a:rPr>
              <a:t> slouží jako vodítko pro žadatele při přípravě žádosti a pro hodnotitele při hodnocení. Každý hodnotitel samostatně udělí hodnocení pro každé kritérium. Tři kritéria mají stejnou váhu. Konečné hodnocení návrhu pro každé kritérium je dohodnuto členy panelu během diskuze.</a:t>
            </a:r>
            <a:endParaRPr lang="cs-CZ" sz="2400" dirty="0">
              <a:latin typeface="Tahoma" panose="020B0604030504040204" pitchFamily="34" charset="0"/>
              <a:ea typeface="Tahoma" panose="020B0604030504040204" pitchFamily="34" charset="0"/>
              <a:cs typeface="Tahoma" panose="020B0604030504040204" pitchFamily="34" charset="0"/>
            </a:endParaRPr>
          </a:p>
          <a:p>
            <a:pPr algn="l"/>
            <a:r>
              <a:rPr lang="cs-CZ" i="1" dirty="0">
                <a:latin typeface="Tahoma" panose="020B0604030504040204" pitchFamily="34" charset="0"/>
                <a:ea typeface="Tahoma" panose="020B0604030504040204" pitchFamily="34" charset="0"/>
                <a:cs typeface="Tahoma" panose="020B0604030504040204" pitchFamily="34" charset="0"/>
              </a:rPr>
              <a:t>Bližší informace o jednotlivých hodnotících kritérií jsou dostupné v Call text: </a:t>
            </a:r>
            <a:r>
              <a:rPr lang="cs-CZ" i="1" dirty="0">
                <a:latin typeface="Tahoma" panose="020B0604030504040204" pitchFamily="34" charset="0"/>
                <a:ea typeface="Tahoma" panose="020B0604030504040204" pitchFamily="34" charset="0"/>
                <a:cs typeface="Tahoma" panose="020B0604030504040204" pitchFamily="34" charset="0"/>
                <a:hlinkClick r:id="rId5"/>
              </a:rPr>
              <a:t>thcs-jtc-2025-call-text-v1.1 (2).pdf</a:t>
            </a:r>
            <a:endParaRPr lang="cs-CZ" i="1" dirty="0">
              <a:latin typeface="Tahoma" panose="020B0604030504040204" pitchFamily="34" charset="0"/>
              <a:ea typeface="Tahoma" panose="020B0604030504040204" pitchFamily="34" charset="0"/>
              <a:cs typeface="Tahoma" panose="020B0604030504040204" pitchFamily="34" charset="0"/>
            </a:endParaRPr>
          </a:p>
          <a:p>
            <a:pPr algn="l"/>
            <a:endParaRPr lang="cs-CZ" sz="2000" i="1" dirty="0">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1A7D2C58-62B7-4D07-B7F5-D02EE3B50929}"/>
              </a:ext>
            </a:extLst>
          </p:cNvPr>
          <p:cNvPicPr/>
          <p:nvPr/>
        </p:nvPicPr>
        <p:blipFill>
          <a:blip r:embed="rId6"/>
          <a:stretch>
            <a:fillRect/>
          </a:stretch>
        </p:blipFill>
        <p:spPr>
          <a:xfrm>
            <a:off x="2466340" y="2601277"/>
            <a:ext cx="5760720" cy="2360295"/>
          </a:xfrm>
          <a:prstGeom prst="rect">
            <a:avLst/>
          </a:prstGeom>
        </p:spPr>
      </p:pic>
    </p:spTree>
    <p:extLst>
      <p:ext uri="{BB962C8B-B14F-4D97-AF65-F5344CB8AC3E}">
        <p14:creationId xmlns:p14="http://schemas.microsoft.com/office/powerpoint/2010/main" val="41045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Finanční mechanismus</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1" y="1337012"/>
            <a:ext cx="10278636" cy="3785652"/>
          </a:xfrm>
          <a:prstGeom prst="rect">
            <a:avLst/>
          </a:prstGeom>
          <a:noFill/>
        </p:spPr>
        <p:txBody>
          <a:bodyPr wrap="square" rtlCol="0" anchor="ctr">
            <a:spAutoFit/>
          </a:bodyPr>
          <a:lstStyle/>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ČR prostřednictvím národního poskytovatele (MZ ČR) poskytuje národní prostředky z účelové podpory na podporu českých úspěšných žadatelů ve výzvě.  </a:t>
            </a:r>
          </a:p>
          <a:p>
            <a:pPr marL="457200" indent="-457200" algn="just">
              <a:buFont typeface="Arial" panose="020B0604020202020204" pitchFamily="34" charset="0"/>
              <a:buChar char="•"/>
            </a:pPr>
            <a:endParaRPr lang="cs-CZ" sz="24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Každá země participující ve výzvě poskytuje finanční prostředky na podporu svých úspěšných žadatelů na základě své přidělené alokace. </a:t>
            </a:r>
          </a:p>
          <a:p>
            <a:pPr algn="just"/>
            <a:endParaRPr lang="cs-CZ" sz="2400" dirty="0">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Maximální intenzita podpory dle typu subjektu a typu výzkumu viz tabulka str. 11: Podmínky pro zapojení českého uchazeče:</a:t>
            </a:r>
            <a:r>
              <a:rPr lang="cs-CZ" sz="2400" dirty="0">
                <a:hlinkClick r:id="rId5"/>
              </a:rPr>
              <a:t>Podminky-zapojeni-ceskeho-uchazece-do-THCS-Call-2025.pdf</a:t>
            </a:r>
            <a:endParaRPr lang="cs-CZ" sz="2400" dirty="0"/>
          </a:p>
        </p:txBody>
      </p:sp>
    </p:spTree>
    <p:extLst>
      <p:ext uri="{BB962C8B-B14F-4D97-AF65-F5344CB8AC3E}">
        <p14:creationId xmlns:p14="http://schemas.microsoft.com/office/powerpoint/2010/main" val="3331423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1243930"/>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THCS – </a:t>
            </a:r>
          </a:p>
          <a:p>
            <a:r>
              <a:rPr lang="cs-CZ" sz="4000" b="1" dirty="0">
                <a:latin typeface="Tahoma" panose="020B0604030504040204" pitchFamily="34" charset="0"/>
                <a:ea typeface="Tahoma" panose="020B0604030504040204" pitchFamily="34" charset="0"/>
                <a:cs typeface="Tahoma" panose="020B0604030504040204" pitchFamily="34" charset="0"/>
              </a:rPr>
              <a:t>Partner </a:t>
            </a:r>
            <a:r>
              <a:rPr lang="cs-CZ" sz="4000" b="1" dirty="0" err="1">
                <a:latin typeface="Tahoma" panose="020B0604030504040204" pitchFamily="34" charset="0"/>
                <a:ea typeface="Tahoma" panose="020B0604030504040204" pitchFamily="34" charset="0"/>
                <a:cs typeface="Tahoma" panose="020B0604030504040204" pitchFamily="34" charset="0"/>
              </a:rPr>
              <a:t>Search</a:t>
            </a:r>
            <a:r>
              <a:rPr lang="cs-CZ" sz="4000" b="1" dirty="0">
                <a:latin typeface="Tahoma" panose="020B0604030504040204" pitchFamily="34" charset="0"/>
                <a:ea typeface="Tahoma" panose="020B0604030504040204" pitchFamily="34" charset="0"/>
                <a:cs typeface="Tahoma" panose="020B0604030504040204" pitchFamily="34" charset="0"/>
              </a:rPr>
              <a:t> </a:t>
            </a:r>
            <a:r>
              <a:rPr lang="cs-CZ" sz="4000" b="1" dirty="0" err="1">
                <a:latin typeface="Tahoma" panose="020B0604030504040204" pitchFamily="34" charset="0"/>
                <a:ea typeface="Tahoma" panose="020B0604030504040204" pitchFamily="34" charset="0"/>
                <a:cs typeface="Tahoma" panose="020B0604030504040204" pitchFamily="34" charset="0"/>
              </a:rPr>
              <a:t>Tool</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469899" y="2418663"/>
            <a:ext cx="9897637" cy="4893647"/>
          </a:xfrm>
          <a:prstGeom prst="rect">
            <a:avLst/>
          </a:prstGeom>
          <a:noFill/>
        </p:spPr>
        <p:txBody>
          <a:bodyPr wrap="square" rtlCol="0" anchor="ctr">
            <a:spAutoFit/>
          </a:bodyPr>
          <a:lstStyle/>
          <a:p>
            <a:pPr marL="285750" indent="-285750" algn="just">
              <a:buFont typeface="Arial" panose="020B0604020202020204" pitchFamily="34" charset="0"/>
              <a:buChar char="•"/>
            </a:pPr>
            <a:r>
              <a:rPr lang="cs-CZ" sz="2400" b="1" dirty="0">
                <a:latin typeface="Tahoma" panose="020B0604030504040204" pitchFamily="34" charset="0"/>
                <a:ea typeface="Tahoma" panose="020B0604030504040204" pitchFamily="34" charset="0"/>
                <a:cs typeface="Tahoma" panose="020B0604030504040204" pitchFamily="34" charset="0"/>
              </a:rPr>
              <a:t>Jak najít potenciální partnery? </a:t>
            </a:r>
          </a:p>
          <a:p>
            <a:pPr marL="285750" indent="-285750" algn="just">
              <a:buFont typeface="Arial" panose="020B0604020202020204" pitchFamily="34" charset="0"/>
              <a:buChar char="•"/>
            </a:pPr>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a:t>
            </a:r>
            <a:r>
              <a:rPr lang="cs-CZ" sz="2400" dirty="0">
                <a:latin typeface="Tahoma" panose="020B0604030504040204" pitchFamily="34" charset="0"/>
                <a:ea typeface="Tahoma" panose="020B0604030504040204" pitchFamily="34" charset="0"/>
                <a:cs typeface="Tahoma" panose="020B0604030504040204" pitchFamily="34" charset="0"/>
              </a:rPr>
              <a:t>k vyhledávání je možné využít Partner </a:t>
            </a:r>
            <a:r>
              <a:rPr lang="cs-CZ" sz="2400" dirty="0" err="1">
                <a:latin typeface="Tahoma" panose="020B0604030504040204" pitchFamily="34" charset="0"/>
                <a:ea typeface="Tahoma" panose="020B0604030504040204" pitchFamily="34" charset="0"/>
                <a:cs typeface="Tahoma" panose="020B0604030504040204" pitchFamily="34" charset="0"/>
              </a:rPr>
              <a:t>Search</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dirty="0" err="1">
                <a:latin typeface="Tahoma" panose="020B0604030504040204" pitchFamily="34" charset="0"/>
                <a:ea typeface="Tahoma" panose="020B0604030504040204" pitchFamily="34" charset="0"/>
                <a:cs typeface="Tahoma" panose="020B0604030504040204" pitchFamily="34" charset="0"/>
              </a:rPr>
              <a:t>Tool</a:t>
            </a:r>
            <a:r>
              <a:rPr lang="cs-CZ" sz="2400" dirty="0">
                <a:latin typeface="Tahoma" panose="020B0604030504040204" pitchFamily="34" charset="0"/>
                <a:ea typeface="Tahoma" panose="020B0604030504040204" pitchFamily="34" charset="0"/>
                <a:cs typeface="Tahoma" panose="020B0604030504040204" pitchFamily="34" charset="0"/>
              </a:rPr>
              <a:t> </a:t>
            </a:r>
            <a:r>
              <a:rPr lang="cs-CZ" sz="2400" b="1" dirty="0">
                <a:latin typeface="Tahoma" panose="020B0604030504040204" pitchFamily="34" charset="0"/>
                <a:ea typeface="Tahoma" panose="020B0604030504040204" pitchFamily="34" charset="0"/>
                <a:cs typeface="Tahoma" panose="020B0604030504040204" pitchFamily="34" charset="0"/>
              </a:rPr>
              <a:t>(</a:t>
            </a:r>
            <a:r>
              <a:rPr lang="cs-CZ" sz="2400" b="1" dirty="0" err="1">
                <a:latin typeface="Tahoma" panose="020B0604030504040204" pitchFamily="34" charset="0"/>
                <a:ea typeface="Tahoma" panose="020B0604030504040204" pitchFamily="34" charset="0"/>
                <a:cs typeface="Tahoma" panose="020B0604030504040204" pitchFamily="34" charset="0"/>
                <a:hlinkClick r:id="rId5"/>
              </a:rPr>
              <a:t>PartFinder</a:t>
            </a:r>
            <a:r>
              <a:rPr lang="cs-CZ" sz="2400" b="1" dirty="0">
                <a:latin typeface="Tahoma" panose="020B0604030504040204" pitchFamily="34" charset="0"/>
                <a:ea typeface="Tahoma" panose="020B0604030504040204" pitchFamily="34" charset="0"/>
                <a:cs typeface="Tahoma" panose="020B0604030504040204" pitchFamily="34" charset="0"/>
              </a:rPr>
              <a:t>);</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využití dosavadních kontaktů v rámci jiných společných projektů;</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r>
              <a:rPr lang="cs-CZ" sz="2400" b="1" dirty="0">
                <a:latin typeface="Tahoma" panose="020B0604030504040204" pitchFamily="34" charset="0"/>
                <a:ea typeface="Tahoma" panose="020B0604030504040204" pitchFamily="34" charset="0"/>
                <a:cs typeface="Tahoma" panose="020B0604030504040204" pitchFamily="34" charset="0"/>
              </a:rPr>
              <a:t>	-  přímé kontaktování zástupců zemí uvedených v </a:t>
            </a:r>
            <a:r>
              <a:rPr lang="cs-CZ" sz="2400" b="1" dirty="0" err="1">
                <a:latin typeface="Tahoma" panose="020B0604030504040204" pitchFamily="34" charset="0"/>
                <a:ea typeface="Tahoma" panose="020B0604030504040204" pitchFamily="34" charset="0"/>
                <a:cs typeface="Tahoma" panose="020B0604030504040204" pitchFamily="34" charset="0"/>
              </a:rPr>
              <a:t>Annex</a:t>
            </a:r>
            <a:r>
              <a:rPr lang="cs-CZ" sz="2400" b="1" dirty="0">
                <a:latin typeface="Tahoma" panose="020B0604030504040204" pitchFamily="34" charset="0"/>
                <a:ea typeface="Tahoma" panose="020B0604030504040204" pitchFamily="34" charset="0"/>
                <a:cs typeface="Tahoma" panose="020B0604030504040204" pitchFamily="34" charset="0"/>
              </a:rPr>
              <a:t> I (</a:t>
            </a:r>
            <a:r>
              <a:rPr lang="cs-CZ" sz="2400" dirty="0">
                <a:latin typeface="Tahoma" panose="020B0604030504040204" pitchFamily="34" charset="0"/>
                <a:ea typeface="Tahoma" panose="020B0604030504040204" pitchFamily="34" charset="0"/>
                <a:cs typeface="Tahoma" panose="020B0604030504040204" pitchFamily="34" charset="0"/>
                <a:hlinkClick r:id="rId6"/>
              </a:rPr>
              <a:t>thcs-jtc-2025-call-text-v1.1 (2).</a:t>
            </a:r>
            <a:r>
              <a:rPr lang="cs-CZ" sz="2400" dirty="0" err="1">
                <a:latin typeface="Tahoma" panose="020B0604030504040204" pitchFamily="34" charset="0"/>
                <a:ea typeface="Tahoma" panose="020B0604030504040204" pitchFamily="34" charset="0"/>
                <a:cs typeface="Tahoma" panose="020B0604030504040204" pitchFamily="34" charset="0"/>
                <a:hlinkClick r:id="rId6"/>
              </a:rPr>
              <a:t>pdf</a:t>
            </a:r>
            <a:r>
              <a:rPr lang="cs-CZ" sz="2400" dirty="0">
                <a:latin typeface="Tahoma" panose="020B0604030504040204" pitchFamily="34" charset="0"/>
                <a:ea typeface="Tahoma" panose="020B0604030504040204" pitchFamily="34" charset="0"/>
                <a:cs typeface="Tahoma" panose="020B0604030504040204" pitchFamily="34" charset="0"/>
              </a:rPr>
              <a:t>; od str. 29).</a:t>
            </a:r>
            <a:r>
              <a:rPr lang="cs-CZ" sz="2400" b="1" dirty="0">
                <a:latin typeface="Tahoma" panose="020B0604030504040204" pitchFamily="34" charset="0"/>
                <a:ea typeface="Tahoma" panose="020B0604030504040204" pitchFamily="34" charset="0"/>
                <a:cs typeface="Tahoma" panose="020B0604030504040204" pitchFamily="34" charset="0"/>
              </a:rPr>
              <a:t> </a:t>
            </a: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a:p>
            <a:pPr algn="just"/>
            <a:endParaRPr lang="cs-CZ" sz="2400" b="1" dirty="0">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6B7E2C15-D732-4FAB-A7B5-034DAA1E1639}"/>
              </a:ext>
            </a:extLst>
          </p:cNvPr>
          <p:cNvPicPr/>
          <p:nvPr/>
        </p:nvPicPr>
        <p:blipFill>
          <a:blip r:embed="rId7"/>
          <a:stretch>
            <a:fillRect/>
          </a:stretch>
        </p:blipFill>
        <p:spPr>
          <a:xfrm>
            <a:off x="5727700" y="640240"/>
            <a:ext cx="4713605" cy="1454150"/>
          </a:xfrm>
          <a:prstGeom prst="rect">
            <a:avLst/>
          </a:prstGeom>
        </p:spPr>
      </p:pic>
    </p:spTree>
    <p:extLst>
      <p:ext uri="{BB962C8B-B14F-4D97-AF65-F5344CB8AC3E}">
        <p14:creationId xmlns:p14="http://schemas.microsoft.com/office/powerpoint/2010/main" val="406300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 pole 2">
            <a:extLst>
              <a:ext uri="{FF2B5EF4-FFF2-40B4-BE49-F238E27FC236}">
                <a16:creationId xmlns:a16="http://schemas.microsoft.com/office/drawing/2014/main" id="{EA7726E1-7ACC-4E88-AC67-A8F323CD164E}"/>
              </a:ext>
            </a:extLst>
          </p:cNvPr>
          <p:cNvSpPr txBox="1">
            <a:spLocks noChangeArrowheads="1"/>
          </p:cNvSpPr>
          <p:nvPr/>
        </p:nvSpPr>
        <p:spPr bwMode="auto">
          <a:xfrm>
            <a:off x="393700" y="581025"/>
            <a:ext cx="3346450" cy="1073150"/>
          </a:xfrm>
          <a:prstGeom prst="rect">
            <a:avLst/>
          </a:prstGeom>
          <a:noFill/>
          <a:ln w="3175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If you are interested in collaborating with </a:t>
            </a:r>
            <a:r>
              <a:rPr lang="cs-CZ" sz="1100" b="1">
                <a:effectLst/>
                <a:latin typeface="Calibri" panose="020F0502020204030204" pitchFamily="34" charset="0"/>
                <a:ea typeface="Calibri" panose="020F0502020204030204" pitchFamily="34" charset="0"/>
                <a:cs typeface="Times New Roman" panose="02020603050405020304" pitchFamily="18" charset="0"/>
              </a:rPr>
              <a:t>Maltese researchers</a:t>
            </a:r>
            <a:r>
              <a:rPr lang="cs-CZ"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please feel free to contact us at </a:t>
            </a: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Xjenza Malta</a:t>
            </a:r>
            <a:r>
              <a:rPr lang="cs-CZ" sz="1100">
                <a:effectLst/>
                <a:latin typeface="Calibri" panose="020F0502020204030204" pitchFamily="34" charset="0"/>
                <a:ea typeface="Calibri" panose="020F0502020204030204" pitchFamily="34" charset="0"/>
                <a:cs typeface="Times New Roman" panose="02020603050405020304" pitchFamily="18" charset="0"/>
              </a:rPr>
              <a:t>. We would be happy to assist you in connecting with relevant Maltese stakeholders. You can reach us at: </a:t>
            </a:r>
            <a:r>
              <a:rPr lang="cs-CZ" sz="1100" b="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mailto:eusubmissions.xjenzamalta@gov.mt"/>
              </a:rPr>
              <a:t>eusubmissions.xjenzamalta@gov.mt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ové pole 2">
            <a:extLst>
              <a:ext uri="{FF2B5EF4-FFF2-40B4-BE49-F238E27FC236}">
                <a16:creationId xmlns:a16="http://schemas.microsoft.com/office/drawing/2014/main" id="{4A6C7A9E-C994-488D-A2F1-0DB2D916CD48}"/>
              </a:ext>
            </a:extLst>
          </p:cNvPr>
          <p:cNvSpPr txBox="1">
            <a:spLocks noChangeArrowheads="1"/>
          </p:cNvSpPr>
          <p:nvPr/>
        </p:nvSpPr>
        <p:spPr bwMode="auto">
          <a:xfrm>
            <a:off x="2908300" y="1419225"/>
            <a:ext cx="2197100" cy="1483995"/>
          </a:xfrm>
          <a:prstGeom prst="rect">
            <a:avLst/>
          </a:prstGeom>
          <a:solidFill>
            <a:srgbClr val="FFFFFF"/>
          </a:solidFill>
          <a:ln w="31750" cmpd="sng">
            <a:solidFill>
              <a:schemeClr val="accent1"/>
            </a:solidFill>
            <a:miter lim="800000"/>
            <a:headEnd/>
            <a:tailEnd/>
          </a:ln>
        </p:spPr>
        <p:txBody>
          <a:bodyPr rot="0" vert="horz" wrap="square" lIns="91440" tIns="45720" rIns="91440" bIns="45720" anchor="t" anchorCtr="0">
            <a:noAutofit/>
          </a:bodyPr>
          <a:lstStyle/>
          <a:p>
            <a:pPr>
              <a:lnSpc>
                <a:spcPct val="107000"/>
              </a:lnSpc>
              <a:spcAft>
                <a:spcPts val="800"/>
              </a:spcAft>
            </a:pPr>
            <a:r>
              <a:rPr lang="cs-CZ" sz="1100" b="1" dirty="0">
                <a:effectLst/>
                <a:latin typeface="Calibri" panose="020F0502020204030204" pitchFamily="34" charset="0"/>
                <a:ea typeface="Calibri" panose="020F0502020204030204" pitchFamily="34" charset="0"/>
                <a:cs typeface="Times New Roman" panose="02020603050405020304" pitchFamily="18" charset="0"/>
              </a:rPr>
              <a:t>SYNYO </a:t>
            </a:r>
            <a:r>
              <a:rPr lang="cs-CZ" sz="1100" b="1" dirty="0" err="1">
                <a:effectLst/>
                <a:latin typeface="Calibri" panose="020F0502020204030204" pitchFamily="34" charset="0"/>
                <a:ea typeface="Calibri" panose="020F0502020204030204" pitchFamily="34" charset="0"/>
                <a:cs typeface="Times New Roman" panose="02020603050405020304" pitchFamily="18" charset="0"/>
              </a:rPr>
              <a:t>GmbH</a:t>
            </a:r>
            <a:r>
              <a:rPr lang="cs-CZ" sz="1100" b="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effectLst/>
                <a:latin typeface="Calibri" panose="020F0502020204030204" pitchFamily="34" charset="0"/>
                <a:ea typeface="Calibri" panose="020F0502020204030204" pitchFamily="34" charset="0"/>
                <a:cs typeface="Times New Roman" panose="02020603050405020304" pitchFamily="18" charset="0"/>
              </a:rPr>
              <a:t>based</a:t>
            </a:r>
            <a:r>
              <a:rPr lang="cs-CZ" sz="1100" b="1"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b="1" dirty="0" err="1">
                <a:effectLst/>
                <a:latin typeface="Calibri" panose="020F0502020204030204" pitchFamily="34" charset="0"/>
                <a:ea typeface="Calibri" panose="020F0502020204030204" pitchFamily="34" charset="0"/>
                <a:cs typeface="Times New Roman" panose="02020603050405020304" pitchFamily="18" charset="0"/>
              </a:rPr>
              <a:t>Vienna</a:t>
            </a:r>
            <a:r>
              <a:rPr lang="cs-CZ" sz="1100" b="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effectLst/>
                <a:latin typeface="Calibri" panose="020F0502020204030204" pitchFamily="34" charset="0"/>
                <a:ea typeface="Calibri" panose="020F0502020204030204" pitchFamily="34" charset="0"/>
                <a:cs typeface="Times New Roman" panose="02020603050405020304" pitchFamily="18" charset="0"/>
              </a:rPr>
              <a:t>Austria</a:t>
            </a:r>
            <a:r>
              <a:rPr lang="cs-CZ" sz="1100" b="1"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dirty="0">
                <a:effectLst/>
                <a:latin typeface="Calibri" panose="020F0502020204030204" pitchFamily="34" charset="0"/>
                <a:ea typeface="Calibri" panose="020F0502020204030204" pitchFamily="34" charset="0"/>
                <a:cs typeface="Times New Roman" panose="02020603050405020304" pitchFamily="18" charset="0"/>
              </a:rPr>
              <a:t> are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eager</a:t>
            </a:r>
            <a:r>
              <a:rPr lang="cs-CZ" sz="1100" dirty="0">
                <a:effectLst/>
                <a:latin typeface="Calibri" panose="020F0502020204030204" pitchFamily="34" charset="0"/>
                <a:ea typeface="Calibri" panose="020F0502020204030204" pitchFamily="34" charset="0"/>
                <a:cs typeface="Times New Roman" panose="02020603050405020304" pitchFamily="18" charset="0"/>
              </a:rPr>
              <a:t> to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collaborate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find</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about</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expertise</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and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experience</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here</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https://www.synyo.com/downloads/synyo.pdf"/>
              </a:rPr>
              <a:t>https://www.synyo.com/</a:t>
            </a:r>
            <a:r>
              <a:rPr lang="cs-CZ" sz="1100" b="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https://www.synyo.com/downloads/synyo.pdf"/>
              </a:rPr>
              <a:t>downloads</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tooltip="https://www.synyo.com/downloads/synyo.pdf"/>
              </a:rPr>
              <a:t>/SYNYO.pdf</a:t>
            </a:r>
            <a:r>
              <a:rPr lang="cs-CZ" sz="1100" b="1" dirty="0">
                <a:effectLst/>
                <a:latin typeface="Calibri" panose="020F0502020204030204" pitchFamily="34" charset="0"/>
                <a:ea typeface="Calibri" panose="020F0502020204030204" pitchFamily="34" charset="0"/>
                <a:cs typeface="Times New Roman" panose="02020603050405020304" pitchFamily="18" charset="0"/>
              </a:rPr>
              <a: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ové pole 2">
            <a:extLst>
              <a:ext uri="{FF2B5EF4-FFF2-40B4-BE49-F238E27FC236}">
                <a16:creationId xmlns:a16="http://schemas.microsoft.com/office/drawing/2014/main" id="{78C444F5-3181-40FB-B97D-97AFFC9D6953}"/>
              </a:ext>
            </a:extLst>
          </p:cNvPr>
          <p:cNvSpPr txBox="1">
            <a:spLocks noChangeArrowheads="1"/>
          </p:cNvSpPr>
          <p:nvPr/>
        </p:nvSpPr>
        <p:spPr bwMode="auto">
          <a:xfrm>
            <a:off x="727075" y="1747520"/>
            <a:ext cx="2203450" cy="1155700"/>
          </a:xfrm>
          <a:prstGeom prst="rect">
            <a:avLst/>
          </a:prstGeom>
          <a:solidFill>
            <a:srgbClr val="FFFFFF"/>
          </a:solidFill>
          <a:ln w="2540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b="1">
                <a:effectLst/>
                <a:latin typeface="Calibri" panose="020F0502020204030204" pitchFamily="34" charset="0"/>
                <a:ea typeface="Calibri" panose="020F0502020204030204" pitchFamily="34" charset="0"/>
                <a:cs typeface="Times New Roman" panose="02020603050405020304" pitchFamily="18" charset="0"/>
              </a:rPr>
              <a:t>Institute of social studies at University of Stavanger, Norway</a:t>
            </a:r>
            <a:r>
              <a:rPr lang="cs-CZ" sz="1100">
                <a:effectLst/>
                <a:latin typeface="Calibri" panose="020F0502020204030204" pitchFamily="34" charset="0"/>
                <a:ea typeface="Calibri" panose="020F0502020204030204" pitchFamily="34" charset="0"/>
                <a:cs typeface="Times New Roman" panose="02020603050405020304" pitchFamily="18" charset="0"/>
              </a:rPr>
              <a:t>, and we are eager to collaborate. </a:t>
            </a: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Please email if you are interested </a:t>
            </a:r>
            <a:r>
              <a:rPr lang="cs-CZ" sz="1100" b="1"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4"/>
              </a:rPr>
              <a:t>brita.gjerstad@uis.no</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ové pole 2">
            <a:extLst>
              <a:ext uri="{FF2B5EF4-FFF2-40B4-BE49-F238E27FC236}">
                <a16:creationId xmlns:a16="http://schemas.microsoft.com/office/drawing/2014/main" id="{8738CCC7-8900-4D5C-A745-966598CC5357}"/>
              </a:ext>
            </a:extLst>
          </p:cNvPr>
          <p:cNvSpPr txBox="1">
            <a:spLocks noChangeArrowheads="1"/>
          </p:cNvSpPr>
          <p:nvPr/>
        </p:nvSpPr>
        <p:spPr bwMode="auto">
          <a:xfrm>
            <a:off x="5010150" y="428625"/>
            <a:ext cx="2489200" cy="1600200"/>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We are also looking for partners to complete our project partnership. </a:t>
            </a:r>
            <a:r>
              <a:rPr lang="cs-CZ" sz="1100" b="1" i="1">
                <a:effectLst/>
                <a:latin typeface="Calibri" panose="020F0502020204030204" pitchFamily="34" charset="0"/>
                <a:ea typeface="Calibri" panose="020F0502020204030204" pitchFamily="34" charset="0"/>
                <a:cs typeface="Times New Roman" panose="02020603050405020304" pitchFamily="18" charset="0"/>
              </a:rPr>
              <a:t>Our project is about transforming the current model of health and care delivery at home onto a more integrated one</a:t>
            </a:r>
            <a:r>
              <a:rPr lang="cs-CZ" sz="1100">
                <a:effectLst/>
                <a:latin typeface="Calibri" panose="020F0502020204030204" pitchFamily="34" charset="0"/>
                <a:ea typeface="Calibri" panose="020F0502020204030204" pitchFamily="34" charset="0"/>
                <a:cs typeface="Times New Roman" panose="02020603050405020304" pitchFamily="18" charset="0"/>
              </a:rPr>
              <a:t>. We are EAP Sardenya, a primary health center from </a:t>
            </a: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Barcelona.</a:t>
            </a:r>
            <a:r>
              <a:rPr lang="cs-CZ"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jorditolra@eapsardenya.cat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ové pole 2">
            <a:extLst>
              <a:ext uri="{FF2B5EF4-FFF2-40B4-BE49-F238E27FC236}">
                <a16:creationId xmlns:a16="http://schemas.microsoft.com/office/drawing/2014/main" id="{E41D9A96-F007-45F8-847D-9162278C3B8B}"/>
              </a:ext>
            </a:extLst>
          </p:cNvPr>
          <p:cNvSpPr txBox="1">
            <a:spLocks noChangeArrowheads="1"/>
          </p:cNvSpPr>
          <p:nvPr/>
        </p:nvSpPr>
        <p:spPr bwMode="auto">
          <a:xfrm>
            <a:off x="4508500" y="2638425"/>
            <a:ext cx="2698750" cy="14224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I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am</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based</a:t>
            </a:r>
            <a:r>
              <a:rPr lang="cs-CZ" sz="1100"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Ottawa,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Canada</a:t>
            </a: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dirty="0">
                <a:effectLst/>
                <a:latin typeface="Calibri" panose="020F0502020204030204" pitchFamily="34" charset="0"/>
                <a:ea typeface="Calibri" panose="020F0502020204030204" pitchFamily="34" charset="0"/>
                <a:cs typeface="Times New Roman" panose="02020603050405020304" pitchFamily="18" charset="0"/>
              </a:rPr>
              <a:t>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am</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interested</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in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putting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together</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proposal</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on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physician</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nurse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practitioner-delivered</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home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visits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to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people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nearing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end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life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100" dirty="0">
                <a:effectLst/>
                <a:latin typeface="Calibri" panose="020F0502020204030204" pitchFamily="34" charset="0"/>
                <a:ea typeface="Calibri" panose="020F0502020204030204" pitchFamily="34" charset="0"/>
                <a:cs typeface="Times New Roman" panose="02020603050405020304" pitchFamily="18" charset="0"/>
              </a:rPr>
              <a:t> are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interested</a:t>
            </a:r>
            <a:r>
              <a:rPr lang="cs-CZ" sz="1100"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partnering</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please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reach</a:t>
            </a:r>
            <a:r>
              <a:rPr lang="cs-CZ" sz="1100" dirty="0">
                <a:effectLst/>
                <a:latin typeface="Calibri" panose="020F0502020204030204" pitchFamily="34" charset="0"/>
                <a:ea typeface="Calibri" panose="020F0502020204030204" pitchFamily="34" charset="0"/>
                <a:cs typeface="Times New Roman" panose="02020603050405020304" pitchFamily="18" charset="0"/>
              </a:rPr>
              <a:t> out: </a:t>
            </a:r>
            <a:r>
              <a:rPr lang="cs-CZ"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tooltip="mailto:sisenberg@bruyere.org"/>
              </a:rPr>
              <a:t>sisenberg@bruyere.org</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ové pole 2">
            <a:extLst>
              <a:ext uri="{FF2B5EF4-FFF2-40B4-BE49-F238E27FC236}">
                <a16:creationId xmlns:a16="http://schemas.microsoft.com/office/drawing/2014/main" id="{EFC150F1-7F8F-4417-9E6C-815808573B45}"/>
              </a:ext>
            </a:extLst>
          </p:cNvPr>
          <p:cNvSpPr txBox="1">
            <a:spLocks noChangeArrowheads="1"/>
          </p:cNvSpPr>
          <p:nvPr/>
        </p:nvSpPr>
        <p:spPr bwMode="auto">
          <a:xfrm>
            <a:off x="7185025" y="1876425"/>
            <a:ext cx="2559050" cy="11557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cs typeface="Calibri" panose="020F0502020204030204" pitchFamily="34" charset="0"/>
              </a:rPr>
              <a:t>I am part of a pediatric tertiary hospital in </a:t>
            </a:r>
            <a:r>
              <a:rPr lang="cs-CZ"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Israel. </a:t>
            </a:r>
            <a:r>
              <a:rPr lang="cs-CZ" sz="1100" b="1" i="1">
                <a:effectLst/>
                <a:latin typeface="Calibri" panose="020F0502020204030204" pitchFamily="34" charset="0"/>
                <a:ea typeface="Times New Roman" panose="02020603050405020304" pitchFamily="18" charset="0"/>
                <a:cs typeface="Calibri" panose="020F0502020204030204" pitchFamily="34" charset="0"/>
              </a:rPr>
              <a:t>We put special emphasis on continium of care of our patients. We have some innovative projects as well as ideas how to stregthen the community</a:t>
            </a:r>
            <a:r>
              <a:rPr lang="cs-CZ" sz="1100">
                <a:effectLst/>
                <a:latin typeface="Calibri" panose="020F0502020204030204" pitchFamily="34" charset="0"/>
                <a:ea typeface="Times New Roman" panose="02020603050405020304" pitchFamily="18" charset="0"/>
                <a:cs typeface="Calibri" panose="020F0502020204030204" pitchFamily="34" charset="0"/>
              </a:rPr>
              <a:t> - </a:t>
            </a:r>
            <a:r>
              <a:rPr lang="cs-CZ" sz="1100" b="1"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tooltip="mailto:liorba3@clalit.org.il"/>
              </a:rPr>
              <a:t>liorba3@clalit.org.il</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ové pole 2">
            <a:extLst>
              <a:ext uri="{FF2B5EF4-FFF2-40B4-BE49-F238E27FC236}">
                <a16:creationId xmlns:a16="http://schemas.microsoft.com/office/drawing/2014/main" id="{1CCA5E23-0C6C-42E9-B2F7-B3108FA969DD}"/>
              </a:ext>
            </a:extLst>
          </p:cNvPr>
          <p:cNvSpPr txBox="1">
            <a:spLocks noChangeArrowheads="1"/>
          </p:cNvSpPr>
          <p:nvPr/>
        </p:nvSpPr>
        <p:spPr bwMode="auto">
          <a:xfrm>
            <a:off x="323850" y="2874645"/>
            <a:ext cx="3581400" cy="1733550"/>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nSpc>
                <a:spcPct val="107000"/>
              </a:lnSpc>
              <a:spcAft>
                <a:spcPts val="800"/>
              </a:spcAft>
            </a:pPr>
            <a:r>
              <a:rPr lang="cs-CZ" sz="1100" dirty="0" err="1">
                <a:effectLst/>
                <a:latin typeface="Calibri" panose="020F0502020204030204" pitchFamily="34" charset="0"/>
                <a:ea typeface="Calibri" panose="020F0502020204030204" pitchFamily="34" charset="0"/>
                <a:cs typeface="Times New Roman" panose="02020603050405020304" pitchFamily="18" charset="0"/>
              </a:rPr>
              <a:t>Connect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Saint Elizabeth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Health</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Care's</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research</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centre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Canada</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provide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health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care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services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across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many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areas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health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system</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including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home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community</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care, long-term care,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acute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care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primary</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care.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If</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100" dirty="0">
                <a:effectLst/>
                <a:latin typeface="Calibri" panose="020F0502020204030204" pitchFamily="34" charset="0"/>
                <a:ea typeface="Calibri" panose="020F0502020204030204" pitchFamily="34" charset="0"/>
                <a:cs typeface="Times New Roman" panose="02020603050405020304" pitchFamily="18" charset="0"/>
              </a:rPr>
              <a:t> are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interested</a:t>
            </a:r>
            <a:r>
              <a:rPr lang="cs-CZ" sz="1100"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partnering</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please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reach</a:t>
            </a:r>
            <a:r>
              <a:rPr lang="cs-CZ" sz="1100" dirty="0">
                <a:effectLst/>
                <a:latin typeface="Calibri" panose="020F0502020204030204" pitchFamily="34" charset="0"/>
                <a:ea typeface="Calibri" panose="020F0502020204030204" pitchFamily="34" charset="0"/>
                <a:cs typeface="Times New Roman" panose="02020603050405020304" pitchFamily="18" charset="0"/>
              </a:rPr>
              <a:t> out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at</a:t>
            </a:r>
            <a:r>
              <a:rPr lang="cs-CZ" sz="1100" dirty="0">
                <a:effectLst/>
                <a:latin typeface="Calibri" panose="020F0502020204030204" pitchFamily="34" charset="0"/>
                <a:ea typeface="Calibri" panose="020F0502020204030204" pitchFamily="34" charset="0"/>
                <a:cs typeface="Times New Roman" panose="02020603050405020304" pitchFamily="18" charset="0"/>
              </a:rPr>
              <a:t> research@sehc.com.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You</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can</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also</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read</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summaries</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our</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latest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work</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tooltip="https://research.sehc.com/sehcresearch/media/research_centre/files/research-on-the-run-en.pdf"/>
              </a:rPr>
              <a:t>https://research.sehc.com/SEHCResearch/media/Research_Centre/files/Research-On-The-Run-EN.pdf</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ové pole 2">
            <a:extLst>
              <a:ext uri="{FF2B5EF4-FFF2-40B4-BE49-F238E27FC236}">
                <a16:creationId xmlns:a16="http://schemas.microsoft.com/office/drawing/2014/main" id="{5BB7CCED-2D81-47EE-BE7F-66DA0C6A4AE0}"/>
              </a:ext>
            </a:extLst>
          </p:cNvPr>
          <p:cNvSpPr txBox="1">
            <a:spLocks noChangeArrowheads="1"/>
          </p:cNvSpPr>
          <p:nvPr/>
        </p:nvSpPr>
        <p:spPr bwMode="auto">
          <a:xfrm>
            <a:off x="6200775" y="3832225"/>
            <a:ext cx="2578100" cy="8382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Guy Livne from</a:t>
            </a: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Israel</a:t>
            </a:r>
            <a:r>
              <a:rPr lang="cs-CZ"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a:effectLst/>
                <a:latin typeface="Calibri" panose="020F0502020204030204" pitchFamily="34" charset="0"/>
                <a:ea typeface="Calibri" panose="020F0502020204030204" pitchFamily="34" charset="0"/>
                <a:cs typeface="Times New Roman" panose="02020603050405020304" pitchFamily="18" charset="0"/>
              </a:rPr>
              <a:t>governmental hospital network, </a:t>
            </a:r>
            <a:r>
              <a:rPr lang="cs-CZ" sz="1100" b="1" i="1">
                <a:effectLst/>
                <a:latin typeface="Calibri" panose="020F0502020204030204" pitchFamily="34" charset="0"/>
                <a:ea typeface="Calibri" panose="020F0502020204030204" pitchFamily="34" charset="0"/>
                <a:cs typeface="Times New Roman" panose="02020603050405020304" pitchFamily="18" charset="0"/>
              </a:rPr>
              <a:t>we are establishing a consortium and looking for partners</a:t>
            </a:r>
            <a:r>
              <a:rPr lang="cs-CZ" sz="1100">
                <a:effectLst/>
                <a:latin typeface="Calibri" panose="020F0502020204030204" pitchFamily="34" charset="0"/>
                <a:ea typeface="Calibri" panose="020F0502020204030204" pitchFamily="34" charset="0"/>
                <a:cs typeface="Times New Roman" panose="02020603050405020304" pitchFamily="18" charset="0"/>
              </a:rPr>
              <a:t>, please contact me </a:t>
            </a:r>
            <a:r>
              <a:rPr lang="cs-CZ" sz="11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guy.livne@moh.gov.il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ové pole 2">
            <a:extLst>
              <a:ext uri="{FF2B5EF4-FFF2-40B4-BE49-F238E27FC236}">
                <a16:creationId xmlns:a16="http://schemas.microsoft.com/office/drawing/2014/main" id="{1170638E-74F8-4413-A6BB-0143D760472E}"/>
              </a:ext>
            </a:extLst>
          </p:cNvPr>
          <p:cNvSpPr txBox="1">
            <a:spLocks noChangeArrowheads="1"/>
          </p:cNvSpPr>
          <p:nvPr/>
        </p:nvSpPr>
        <p:spPr bwMode="auto">
          <a:xfrm>
            <a:off x="5956300" y="4617720"/>
            <a:ext cx="4559300" cy="1562100"/>
          </a:xfrm>
          <a:prstGeom prst="rect">
            <a:avLst/>
          </a:prstGeom>
          <a:solidFill>
            <a:srgbClr val="FFFFFF"/>
          </a:solidFill>
          <a:ln w="3492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dirty="0">
                <a:effectLst/>
                <a:latin typeface="Calibri" panose="020F0502020204030204" pitchFamily="34" charset="0"/>
                <a:ea typeface="Calibri" panose="020F0502020204030204" pitchFamily="34" charset="0"/>
                <a:cs typeface="Times New Roman" panose="02020603050405020304" pitchFamily="18" charset="0"/>
              </a:rPr>
              <a:t> are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100" dirty="0">
                <a:effectLst/>
                <a:latin typeface="Calibri" panose="020F0502020204030204" pitchFamily="34" charset="0"/>
                <a:ea typeface="Calibri" panose="020F0502020204030204" pitchFamily="34" charset="0"/>
                <a:cs typeface="Times New Roman" panose="02020603050405020304" pitchFamily="18" charset="0"/>
              </a:rPr>
              <a:t> Institute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Primary</a:t>
            </a:r>
            <a:r>
              <a:rPr lang="cs-CZ" sz="1100" dirty="0">
                <a:effectLst/>
                <a:latin typeface="Calibri" panose="020F0502020204030204" pitchFamily="34" charset="0"/>
                <a:ea typeface="Calibri" panose="020F0502020204030204" pitchFamily="34" charset="0"/>
                <a:cs typeface="Times New Roman" panose="02020603050405020304" pitchFamily="18" charset="0"/>
              </a:rPr>
              <a:t> Care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Medicine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Medical</a:t>
            </a:r>
            <a:r>
              <a:rPr lang="cs-CZ" sz="1100" dirty="0">
                <a:effectLst/>
                <a:latin typeface="Calibri" panose="020F0502020204030204" pitchFamily="34" charset="0"/>
                <a:ea typeface="Calibri" panose="020F0502020204030204" pitchFamily="34" charset="0"/>
                <a:cs typeface="Times New Roman" panose="02020603050405020304" pitchFamily="18" charset="0"/>
              </a:rPr>
              <a:t> University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Vienna</a:t>
            </a:r>
            <a:r>
              <a:rPr lang="cs-CZ"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Austria</a:t>
            </a:r>
            <a:r>
              <a:rPr lang="cs-CZ"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dirty="0">
                <a:effectLst/>
                <a:latin typeface="Calibri" panose="020F0502020204030204" pitchFamily="34" charset="0"/>
                <a:ea typeface="Calibri" panose="020F0502020204030204" pitchFamily="34" charset="0"/>
                <a:cs typeface="Times New Roman" panose="02020603050405020304" pitchFamily="18" charset="0"/>
              </a:rPr>
              <a:t>and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would</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be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looking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projects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partners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to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collaborate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call.</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extensive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knowledge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patient</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involvement</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participatory</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qualitative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research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migration</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gender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health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and are a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multidisciplinary</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team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GPs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nursing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scientists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and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medical</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anthropologists</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Please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don’t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hesitate</a:t>
            </a:r>
            <a:r>
              <a:rPr lang="cs-CZ" sz="1100" dirty="0">
                <a:effectLst/>
                <a:latin typeface="Calibri" panose="020F0502020204030204" pitchFamily="34" charset="0"/>
                <a:ea typeface="Calibri" panose="020F0502020204030204" pitchFamily="34" charset="0"/>
                <a:cs typeface="Times New Roman" panose="02020603050405020304" pitchFamily="18" charset="0"/>
              </a:rPr>
              <a:t> to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contact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me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tooltip="mailto:silvia.wojczewski@meduniwien.ac.at"/>
              </a:rPr>
              <a:t>silvia.wojczewski@meduniwien.ac.at</a:t>
            </a:r>
            <a:r>
              <a:rPr lang="cs-CZ" sz="1100" dirty="0">
                <a:effectLst/>
                <a:latin typeface="Calibri" panose="020F0502020204030204" pitchFamily="34" charset="0"/>
                <a:ea typeface="Calibri" panose="020F0502020204030204" pitchFamily="34" charset="0"/>
                <a:cs typeface="Times New Roman" panose="02020603050405020304" pitchFamily="18" charset="0"/>
              </a:rPr>
              <a:t> and visit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our</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website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100" dirty="0">
                <a:effectLst/>
                <a:latin typeface="Calibri" panose="020F0502020204030204" pitchFamily="34" charset="0"/>
                <a:ea typeface="Calibri" panose="020F0502020204030204" pitchFamily="34" charset="0"/>
                <a:cs typeface="Times New Roman" panose="02020603050405020304" pitchFamily="18" charset="0"/>
              </a:rPr>
              <a:t> more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info</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tooltip="https://public-health.meduniwien.ac.at/abteilungen/abteilung-pcm/"/>
              </a:rPr>
              <a:t>https://public-health.meduniwien.ac.at/abteilungen/abteilung-pcm/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ové pole 2">
            <a:extLst>
              <a:ext uri="{FF2B5EF4-FFF2-40B4-BE49-F238E27FC236}">
                <a16:creationId xmlns:a16="http://schemas.microsoft.com/office/drawing/2014/main" id="{80C3970E-63B4-4FD2-ACBE-119ECAFE1903}"/>
              </a:ext>
            </a:extLst>
          </p:cNvPr>
          <p:cNvSpPr txBox="1">
            <a:spLocks noChangeArrowheads="1"/>
          </p:cNvSpPr>
          <p:nvPr/>
        </p:nvSpPr>
        <p:spPr bwMode="auto">
          <a:xfrm>
            <a:off x="3441700" y="6143307"/>
            <a:ext cx="4425950" cy="13970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I'm a researcher from </a:t>
            </a: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Montreal. Canada</a:t>
            </a:r>
            <a:r>
              <a:rPr lang="cs-CZ"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cs-CZ" sz="1100" b="1" i="1">
                <a:effectLst/>
                <a:latin typeface="Calibri" panose="020F0502020204030204" pitchFamily="34" charset="0"/>
                <a:ea typeface="Calibri" panose="020F0502020204030204" pitchFamily="34" charset="0"/>
                <a:cs typeface="Times New Roman" panose="02020603050405020304" pitchFamily="18" charset="0"/>
              </a:rPr>
              <a:t>looking at evaluate/implement a an application (currently LT6) that can delivered 100% remote rehabilitation for people with chronic lung diseases (and other chronic diseases). the availability of centre-based pulmonary rehabilitation is very poor in many countries and we need different models of care</a:t>
            </a:r>
            <a:r>
              <a:rPr lang="cs-CZ" sz="1100">
                <a:effectLst/>
                <a:latin typeface="Calibri" panose="020F0502020204030204" pitchFamily="34" charset="0"/>
                <a:ea typeface="Calibri" panose="020F0502020204030204" pitchFamily="34" charset="0"/>
                <a:cs typeface="Times New Roman" panose="02020603050405020304" pitchFamily="18" charset="0"/>
              </a:rPr>
              <a:t>. We are looking for partners. if interested, feel free contact me at </a:t>
            </a:r>
            <a:r>
              <a:rPr lang="cs-CZ" sz="1100" b="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tania.janaudis-ferreira@mcgill.ca</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ové pole 2">
            <a:extLst>
              <a:ext uri="{FF2B5EF4-FFF2-40B4-BE49-F238E27FC236}">
                <a16:creationId xmlns:a16="http://schemas.microsoft.com/office/drawing/2014/main" id="{8F9B86CB-CC7D-419A-941F-FD4BC83CA265}"/>
              </a:ext>
            </a:extLst>
          </p:cNvPr>
          <p:cNvSpPr txBox="1">
            <a:spLocks noChangeArrowheads="1"/>
          </p:cNvSpPr>
          <p:nvPr/>
        </p:nvSpPr>
        <p:spPr bwMode="auto">
          <a:xfrm>
            <a:off x="3060700" y="4773295"/>
            <a:ext cx="2730500" cy="125095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Looking</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partnerships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in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area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hypertension</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high</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blood</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pressure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management.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We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developed</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an</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app</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hypertension</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management,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it</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called</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 </a:t>
            </a:r>
            <a:r>
              <a:rPr lang="cs-CZ" sz="1100" b="1" i="1" dirty="0" err="1">
                <a:effectLst/>
                <a:latin typeface="Calibri" panose="020F0502020204030204" pitchFamily="34" charset="0"/>
                <a:ea typeface="Calibri" panose="020F0502020204030204" pitchFamily="34" charset="0"/>
                <a:cs typeface="Times New Roman" panose="02020603050405020304" pitchFamily="18" charset="0"/>
              </a:rPr>
              <a:t>Heartery</a:t>
            </a:r>
            <a:r>
              <a:rPr lang="cs-CZ" sz="1100" b="1" i="1" dirty="0">
                <a:effectLst/>
                <a:latin typeface="Calibri" panose="020F0502020204030204" pitchFamily="34" charset="0"/>
                <a:ea typeface="Calibri" panose="020F0502020204030204" pitchFamily="34" charset="0"/>
                <a:cs typeface="Times New Roman" panose="02020603050405020304" pitchFamily="18" charset="0"/>
              </a:rPr>
              <a:t>.</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Currently</a:t>
            </a:r>
            <a:r>
              <a:rPr lang="cs-CZ" sz="1100" dirty="0">
                <a:effectLst/>
                <a:latin typeface="Calibri" panose="020F0502020204030204" pitchFamily="34" charset="0"/>
                <a:ea typeface="Calibri" panose="020F0502020204030204" pitchFamily="34" charset="0"/>
                <a:cs typeface="Times New Roman" panose="02020603050405020304" pitchFamily="18" charset="0"/>
              </a:rPr>
              <a:t>, 14,5K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users</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Please</a:t>
            </a: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r>
              <a:rPr lang="cs-CZ" sz="1100" dirty="0" err="1">
                <a:effectLst/>
                <a:latin typeface="Calibri" panose="020F0502020204030204" pitchFamily="34" charset="0"/>
                <a:ea typeface="Calibri" panose="020F0502020204030204" pitchFamily="34" charset="0"/>
                <a:cs typeface="Times New Roman" panose="02020603050405020304" pitchFamily="18" charset="0"/>
              </a:rPr>
              <a:t>reach</a:t>
            </a:r>
            <a:r>
              <a:rPr lang="cs-CZ" sz="1100" dirty="0">
                <a:effectLst/>
                <a:latin typeface="Calibri" panose="020F0502020204030204" pitchFamily="34" charset="0"/>
                <a:ea typeface="Calibri" panose="020F0502020204030204" pitchFamily="34" charset="0"/>
                <a:cs typeface="Times New Roman" panose="02020603050405020304" pitchFamily="18" charset="0"/>
              </a:rPr>
              <a:t> out to </a:t>
            </a:r>
            <a:r>
              <a:rPr lang="cs-CZ" sz="11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leo@heartery.ai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ové pole 2">
            <a:extLst>
              <a:ext uri="{FF2B5EF4-FFF2-40B4-BE49-F238E27FC236}">
                <a16:creationId xmlns:a16="http://schemas.microsoft.com/office/drawing/2014/main" id="{3AF3F86A-DBEE-4B6D-A469-61D7E29277BC}"/>
              </a:ext>
            </a:extLst>
          </p:cNvPr>
          <p:cNvSpPr txBox="1">
            <a:spLocks noChangeArrowheads="1"/>
          </p:cNvSpPr>
          <p:nvPr/>
        </p:nvSpPr>
        <p:spPr bwMode="auto">
          <a:xfrm>
            <a:off x="0" y="5984240"/>
            <a:ext cx="3295650" cy="150495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a:effectLst/>
                <a:latin typeface="Calibri" panose="020F0502020204030204" pitchFamily="34" charset="0"/>
                <a:ea typeface="Times New Roman" panose="02020603050405020304" pitchFamily="18" charset="0"/>
                <a:cs typeface="Calibri" panose="020F0502020204030204" pitchFamily="34" charset="0"/>
              </a:rPr>
              <a:t>Hi! I’m representing SHINE 2Europe, an SME in </a:t>
            </a:r>
            <a:r>
              <a:rPr lang="cs-CZ"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Portugal</a:t>
            </a:r>
            <a:r>
              <a:rPr lang="cs-CZ" sz="1100">
                <a:effectLst/>
                <a:latin typeface="Calibri" panose="020F0502020204030204" pitchFamily="34" charset="0"/>
                <a:ea typeface="Times New Roman" panose="02020603050405020304" pitchFamily="18" charset="0"/>
                <a:cs typeface="Calibri" panose="020F0502020204030204" pitchFamily="34" charset="0"/>
              </a:rPr>
              <a:t> that performs applied research aimed at promoting inclusive communities. </a:t>
            </a:r>
            <a:r>
              <a:rPr lang="cs-CZ" sz="1100" b="1" i="1">
                <a:effectLst/>
                <a:latin typeface="Calibri" panose="020F0502020204030204" pitchFamily="34" charset="0"/>
                <a:ea typeface="Times New Roman" panose="02020603050405020304" pitchFamily="18" charset="0"/>
                <a:cs typeface="Calibri" panose="020F0502020204030204" pitchFamily="34" charset="0"/>
              </a:rPr>
              <a:t>Our key areas of expertise are stakeholder engagement, social innovation, training and educational platforms, and ethical assessment. </a:t>
            </a:r>
            <a:r>
              <a:rPr lang="cs-CZ" sz="1100">
                <a:effectLst/>
                <a:latin typeface="Calibri" panose="020F0502020204030204" pitchFamily="34" charset="0"/>
                <a:ea typeface="Times New Roman" panose="02020603050405020304" pitchFamily="18" charset="0"/>
                <a:cs typeface="Calibri" panose="020F0502020204030204" pitchFamily="34" charset="0"/>
              </a:rPr>
              <a:t>If you see any opportunity for collaboration, drop me an email at </a:t>
            </a:r>
            <a:r>
              <a:rPr lang="cs-CZ" sz="1100" b="1"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4" tooltip="mailto:miriamcabrita@shine2.eu"/>
              </a:rPr>
              <a:t>miriamcabrita@shine2.eu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ové pole 2">
            <a:extLst>
              <a:ext uri="{FF2B5EF4-FFF2-40B4-BE49-F238E27FC236}">
                <a16:creationId xmlns:a16="http://schemas.microsoft.com/office/drawing/2014/main" id="{6192819F-9134-4336-A30C-B85FD229889C}"/>
              </a:ext>
            </a:extLst>
          </p:cNvPr>
          <p:cNvSpPr txBox="1">
            <a:spLocks noChangeArrowheads="1"/>
          </p:cNvSpPr>
          <p:nvPr/>
        </p:nvSpPr>
        <p:spPr bwMode="auto">
          <a:xfrm>
            <a:off x="7286625" y="512763"/>
            <a:ext cx="3327400" cy="11049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Looking</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for</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partnerships</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in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the</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area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of</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remote</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management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of</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patients</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with</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severe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cognitive</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 and motor </a:t>
            </a:r>
            <a:r>
              <a:rPr lang="cs-CZ" sz="1100" b="1" i="1" dirty="0" err="1">
                <a:effectLst/>
                <a:latin typeface="Calibri" panose="020F0502020204030204" pitchFamily="34" charset="0"/>
                <a:ea typeface="Times New Roman" panose="02020603050405020304" pitchFamily="18" charset="0"/>
                <a:cs typeface="Calibri" panose="020F0502020204030204" pitchFamily="34" charset="0"/>
              </a:rPr>
              <a:t>disabilities</a:t>
            </a:r>
            <a:r>
              <a:rPr lang="cs-CZ" sz="1100" b="1" i="1" dirty="0">
                <a:effectLst/>
                <a:latin typeface="Calibri" panose="020F0502020204030204" pitchFamily="34" charset="0"/>
                <a:ea typeface="Times New Roman" panose="02020603050405020304" pitchFamily="18" charset="0"/>
                <a:cs typeface="Calibri" panose="020F0502020204030204" pitchFamily="34" charset="0"/>
              </a:rPr>
              <a:t>.</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I'm</a:t>
            </a:r>
            <a:r>
              <a:rPr lang="cs-CZ" sz="1100" dirty="0">
                <a:effectLst/>
                <a:latin typeface="Calibri" panose="020F0502020204030204" pitchFamily="34" charset="0"/>
                <a:ea typeface="Times New Roman" panose="02020603050405020304" pitchFamily="18" charset="0"/>
                <a:cs typeface="Calibri" panose="020F0502020204030204" pitchFamily="34" charset="0"/>
              </a:rPr>
              <a:t> a senior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researcher</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from</a:t>
            </a:r>
            <a:r>
              <a:rPr lang="cs-CZ" sz="1100" dirty="0">
                <a:effectLst/>
                <a:latin typeface="Calibri" panose="020F0502020204030204" pitchFamily="34" charset="0"/>
                <a:ea typeface="Times New Roman" panose="02020603050405020304" pitchFamily="18" charset="0"/>
                <a:cs typeface="Calibri" panose="020F0502020204030204" pitchFamily="34" charset="0"/>
              </a:rPr>
              <a:t> a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multicenter</a:t>
            </a:r>
            <a:r>
              <a:rPr lang="cs-CZ" sz="1100" dirty="0">
                <a:effectLst/>
                <a:latin typeface="Calibri" panose="020F0502020204030204" pitchFamily="34" charset="0"/>
                <a:ea typeface="Times New Roman" panose="02020603050405020304" pitchFamily="18" charset="0"/>
                <a:cs typeface="Calibri" panose="020F0502020204030204" pitchFamily="34" charset="0"/>
              </a:rPr>
              <a:t> institute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for</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intensive</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rehabilitation</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for</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neurological</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dirty="0" err="1">
                <a:effectLst/>
                <a:latin typeface="Calibri" panose="020F0502020204030204" pitchFamily="34" charset="0"/>
                <a:ea typeface="Times New Roman" panose="02020603050405020304" pitchFamily="18" charset="0"/>
                <a:cs typeface="Calibri" panose="020F0502020204030204" pitchFamily="34" charset="0"/>
              </a:rPr>
              <a:t>disease</a:t>
            </a:r>
            <a:r>
              <a:rPr lang="cs-CZ" sz="1100" dirty="0">
                <a:effectLst/>
                <a:latin typeface="Calibri" panose="020F0502020204030204" pitchFamily="34" charset="0"/>
                <a:ea typeface="Times New Roman" panose="02020603050405020304" pitchFamily="18" charset="0"/>
                <a:cs typeface="Calibri" panose="020F0502020204030204" pitchFamily="34" charset="0"/>
              </a:rPr>
              <a:t> in </a:t>
            </a:r>
            <a:r>
              <a:rPr lang="cs-CZ" sz="11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Italy</a:t>
            </a:r>
            <a:r>
              <a:rPr lang="cs-CZ" sz="1100" dirty="0">
                <a:effectLst/>
                <a:latin typeface="Calibri" panose="020F0502020204030204" pitchFamily="34" charset="0"/>
                <a:ea typeface="Times New Roman" panose="02020603050405020304" pitchFamily="18" charset="0"/>
                <a:cs typeface="Calibri" panose="020F0502020204030204" pitchFamily="34" charset="0"/>
              </a:rPr>
              <a:t>. </a:t>
            </a:r>
            <a:r>
              <a:rPr lang="cs-CZ" sz="11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5"/>
              </a:rPr>
              <a:t>aestraneo@dongnocchi.it</a:t>
            </a:r>
            <a:r>
              <a:rPr lang="cs-CZ" sz="1100" b="1" dirty="0">
                <a:effectLst/>
                <a:latin typeface="Calibri" panose="020F0502020204030204" pitchFamily="34" charset="0"/>
                <a:ea typeface="Times New Roman" panose="02020603050405020304" pitchFamily="18" charset="0"/>
                <a:cs typeface="Calibri" panose="020F0502020204030204" pitchFamily="34" charset="0"/>
              </a:rPr>
              <a:t> </a:t>
            </a:r>
            <a:endParaRPr lang="cs-CZ"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ové pole 2">
            <a:extLst>
              <a:ext uri="{FF2B5EF4-FFF2-40B4-BE49-F238E27FC236}">
                <a16:creationId xmlns:a16="http://schemas.microsoft.com/office/drawing/2014/main" id="{4AFAC8A0-BF79-40F9-9948-7EABCE3D4CDA}"/>
              </a:ext>
            </a:extLst>
          </p:cNvPr>
          <p:cNvSpPr txBox="1">
            <a:spLocks noChangeArrowheads="1"/>
          </p:cNvSpPr>
          <p:nvPr/>
        </p:nvSpPr>
        <p:spPr bwMode="auto">
          <a:xfrm>
            <a:off x="0" y="4692967"/>
            <a:ext cx="2946400" cy="12065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cs-CZ"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Netherlands</a:t>
            </a:r>
            <a:r>
              <a:rPr lang="cs-CZ" sz="1100">
                <a:effectLst/>
                <a:latin typeface="Calibri" panose="020F0502020204030204" pitchFamily="34" charset="0"/>
                <a:ea typeface="Calibri" panose="020F0502020204030204" pitchFamily="34" charset="0"/>
                <a:cs typeface="Times New Roman" panose="02020603050405020304" pitchFamily="18" charset="0"/>
              </a:rPr>
              <a:t>. </a:t>
            </a:r>
            <a:r>
              <a:rPr lang="cs-CZ" sz="1100" b="1" i="1">
                <a:effectLst/>
                <a:latin typeface="Calibri" panose="020F0502020204030204" pitchFamily="34" charset="0"/>
                <a:ea typeface="Calibri" panose="020F0502020204030204" pitchFamily="34" charset="0"/>
                <a:cs typeface="Times New Roman" panose="02020603050405020304" pitchFamily="18" charset="0"/>
              </a:rPr>
              <a:t>We are looking for collaboration on setting up selfdiagosis and management of certain bacterial skin conditions in primary care.</a:t>
            </a:r>
            <a:r>
              <a:rPr lang="cs-CZ" sz="1100">
                <a:effectLst/>
                <a:latin typeface="Calibri" panose="020F0502020204030204" pitchFamily="34" charset="0"/>
                <a:ea typeface="Calibri" panose="020F0502020204030204" pitchFamily="34" charset="0"/>
                <a:cs typeface="Times New Roman" panose="02020603050405020304" pitchFamily="18" charset="0"/>
              </a:rPr>
              <a:t> If you are interested you can mail </a:t>
            </a:r>
            <a:r>
              <a:rPr lang="cs-CZ" sz="1100" b="1"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f.stelma@nivel.nl</a:t>
            </a:r>
            <a:r>
              <a:rPr lang="cs-CZ" sz="1100" b="1">
                <a:effectLst/>
                <a:latin typeface="Calibri" panose="020F0502020204030204" pitchFamily="34" charset="0"/>
                <a:ea typeface="Calibri" panose="020F0502020204030204" pitchFamily="34" charset="0"/>
                <a:cs typeface="Times New Roman" panose="02020603050405020304" pitchFamily="18" charset="0"/>
              </a:rPr>
              <a:t>.</a:t>
            </a:r>
            <a:r>
              <a:rPr lang="cs-CZ" sz="1100">
                <a:effectLst/>
                <a:latin typeface="Calibri" panose="020F0502020204030204" pitchFamily="34" charset="0"/>
                <a:ea typeface="Calibri" panose="020F0502020204030204" pitchFamily="34" charset="0"/>
                <a:cs typeface="Times New Roman" panose="02020603050405020304" pitchFamily="18" charset="0"/>
              </a:rPr>
              <a:t> Also interested in AMR governance.</a:t>
            </a: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ové pole 2">
            <a:extLst>
              <a:ext uri="{FF2B5EF4-FFF2-40B4-BE49-F238E27FC236}">
                <a16:creationId xmlns:a16="http://schemas.microsoft.com/office/drawing/2014/main" id="{F0103B05-6005-44C0-8F53-EC10B4CEE535}"/>
              </a:ext>
            </a:extLst>
          </p:cNvPr>
          <p:cNvSpPr txBox="1">
            <a:spLocks noChangeArrowheads="1"/>
          </p:cNvSpPr>
          <p:nvPr/>
        </p:nvSpPr>
        <p:spPr bwMode="auto">
          <a:xfrm>
            <a:off x="3659188" y="3596958"/>
            <a:ext cx="3028950" cy="10541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cs typeface="Calibri" panose="020F0502020204030204" pitchFamily="34" charset="0"/>
              </a:rPr>
              <a:t>Hi! We are from </a:t>
            </a:r>
            <a:r>
              <a:rPr lang="cs-CZ" sz="11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Spain. </a:t>
            </a:r>
            <a:r>
              <a:rPr lang="cs-CZ" sz="1100">
                <a:effectLst/>
                <a:latin typeface="Calibri" panose="020F0502020204030204" pitchFamily="34" charset="0"/>
                <a:ea typeface="Times New Roman" panose="02020603050405020304" pitchFamily="18" charset="0"/>
                <a:cs typeface="Calibri" panose="020F0502020204030204" pitchFamily="34" charset="0"/>
              </a:rPr>
              <a:t>Looking for partners. </a:t>
            </a:r>
            <a:r>
              <a:rPr lang="cs-CZ" sz="1100" b="1" i="1">
                <a:effectLst/>
                <a:latin typeface="Calibri" panose="020F0502020204030204" pitchFamily="34" charset="0"/>
                <a:ea typeface="Times New Roman" panose="02020603050405020304" pitchFamily="18" charset="0"/>
                <a:cs typeface="Calibri" panose="020F0502020204030204" pitchFamily="34" charset="0"/>
              </a:rPr>
              <a:t>We are focusing on creating a telerehabilitation tool for chronic patients such as those who suffered stroke or multiple sclerosis</a:t>
            </a:r>
            <a:r>
              <a:rPr lang="cs-CZ" sz="1100">
                <a:effectLst/>
                <a:latin typeface="Calibri" panose="020F0502020204030204" pitchFamily="34" charset="0"/>
                <a:ea typeface="Times New Roman" panose="02020603050405020304" pitchFamily="18" charset="0"/>
                <a:cs typeface="Calibri" panose="020F0502020204030204" pitchFamily="34" charset="0"/>
              </a:rPr>
              <a:t>. Contact us if you are interested: </a:t>
            </a:r>
            <a:r>
              <a:rPr lang="cs-CZ" sz="1100" b="1"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7" tooltip="mailto:muvity@muvity.cat"/>
              </a:rPr>
              <a:t>muvity@muvity.cat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Textové pole 2">
            <a:extLst>
              <a:ext uri="{FF2B5EF4-FFF2-40B4-BE49-F238E27FC236}">
                <a16:creationId xmlns:a16="http://schemas.microsoft.com/office/drawing/2014/main" id="{F60DBEE3-84DF-4625-95B0-11A79256F8CE}"/>
              </a:ext>
            </a:extLst>
          </p:cNvPr>
          <p:cNvSpPr txBox="1">
            <a:spLocks noChangeArrowheads="1"/>
          </p:cNvSpPr>
          <p:nvPr/>
        </p:nvSpPr>
        <p:spPr bwMode="auto">
          <a:xfrm>
            <a:off x="3829050" y="1477011"/>
            <a:ext cx="4184650" cy="18415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a research project focused on improving community care and embedding people with long-term care needs (people with intellectual disability, brain injury, mental disabilities) in their local neighborhoods. </a:t>
            </a:r>
            <a:r>
              <a:rPr lang="cs-CZ" sz="1100" b="1" i="1">
                <a:effectLst/>
                <a:latin typeface="Calibri" panose="020F0502020204030204" pitchFamily="34" charset="0"/>
                <a:ea typeface="Times New Roman" panose="02020603050405020304" pitchFamily="18" charset="0"/>
              </a:rPr>
              <a:t>We have two potential tools we aim to further develop and implement. One tool focuses on mapping social networks to enhance the use of informal care. The other focuses on an approach where care and welfare partners collaborate more closely in the neighborhood, initiating various projects to promote peer support.</a:t>
            </a:r>
            <a:r>
              <a:rPr lang="cs-CZ" sz="1100">
                <a:effectLst/>
                <a:latin typeface="Calibri" panose="020F0502020204030204" pitchFamily="34" charset="0"/>
                <a:ea typeface="Times New Roman" panose="02020603050405020304" pitchFamily="18" charset="0"/>
              </a:rPr>
              <a:t> We are looking for a partner interested in joining us. If you are interested, please email </a:t>
            </a:r>
            <a:r>
              <a:rPr lang="cs-CZ" sz="1100" u="sng">
                <a:solidFill>
                  <a:srgbClr val="0000FF"/>
                </a:solidFill>
                <a:effectLst/>
                <a:latin typeface="Calibri" panose="020F0502020204030204" pitchFamily="34" charset="0"/>
                <a:ea typeface="Times New Roman" panose="02020603050405020304" pitchFamily="18" charset="0"/>
                <a:hlinkClick r:id="rId18"/>
              </a:rPr>
              <a:t>f.bredewold@uvh.nl</a:t>
            </a:r>
            <a:r>
              <a:rPr lang="cs-CZ" sz="1100">
                <a:effectLst/>
                <a:latin typeface="Calibri" panose="020F0502020204030204" pitchFamily="34" charset="0"/>
                <a:ea typeface="Times New Roman" panose="02020603050405020304" pitchFamily="18" charset="0"/>
              </a:rPr>
              <a: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Textové pole 2">
            <a:extLst>
              <a:ext uri="{FF2B5EF4-FFF2-40B4-BE49-F238E27FC236}">
                <a16:creationId xmlns:a16="http://schemas.microsoft.com/office/drawing/2014/main" id="{2819CE84-4469-4B4F-B7E0-18C8E37F5075}"/>
              </a:ext>
            </a:extLst>
          </p:cNvPr>
          <p:cNvSpPr txBox="1">
            <a:spLocks noChangeArrowheads="1"/>
          </p:cNvSpPr>
          <p:nvPr/>
        </p:nvSpPr>
        <p:spPr bwMode="auto">
          <a:xfrm rot="10800000" flipH="1" flipV="1">
            <a:off x="8208962" y="5470525"/>
            <a:ext cx="1955800" cy="186690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a university research centre based in </a:t>
            </a:r>
            <a:r>
              <a:rPr lang="cs-CZ" sz="1100" b="1">
                <a:solidFill>
                  <a:srgbClr val="FF0000"/>
                </a:solidFill>
                <a:effectLst/>
                <a:latin typeface="Calibri" panose="020F0502020204030204" pitchFamily="34" charset="0"/>
                <a:ea typeface="Times New Roman" panose="02020603050405020304" pitchFamily="18" charset="0"/>
              </a:rPr>
              <a:t>Italy</a:t>
            </a:r>
            <a:r>
              <a:rPr lang="cs-CZ" sz="1100">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specialising in systemic design in the healthcare sector.</a:t>
            </a:r>
            <a:r>
              <a:rPr lang="cs-CZ" sz="1100">
                <a:effectLst/>
                <a:latin typeface="Calibri" panose="020F0502020204030204" pitchFamily="34" charset="0"/>
                <a:ea typeface="Times New Roman" panose="02020603050405020304" pitchFamily="18" charset="0"/>
              </a:rPr>
              <a:t> For info: </a:t>
            </a:r>
            <a:r>
              <a:rPr lang="cs-CZ" sz="1100" b="1" u="sng">
                <a:solidFill>
                  <a:srgbClr val="0000FF"/>
                </a:solidFill>
                <a:effectLst/>
                <a:latin typeface="Calibri" panose="020F0502020204030204" pitchFamily="34" charset="0"/>
                <a:ea typeface="Times New Roman" panose="02020603050405020304" pitchFamily="18" charset="0"/>
                <a:hlinkClick r:id="rId19" tooltip="mailto:amina.pereno@polito.it"/>
              </a:rPr>
              <a:t>amina.pereno@polito.it</a:t>
            </a:r>
            <a:r>
              <a:rPr lang="cs-CZ" sz="1100" b="1">
                <a:effectLst/>
                <a:latin typeface="Calibri" panose="020F0502020204030204" pitchFamily="34" charset="0"/>
                <a:ea typeface="Times New Roman" panose="02020603050405020304" pitchFamily="18" charset="0"/>
              </a:rPr>
              <a:t> </a:t>
            </a:r>
            <a:r>
              <a:rPr lang="cs-CZ" sz="1100">
                <a:effectLst/>
                <a:latin typeface="Calibri" panose="020F0502020204030204" pitchFamily="34" charset="0"/>
                <a:ea typeface="Times New Roman" panose="02020603050405020304" pitchFamily="18" charset="0"/>
              </a:rPr>
              <a:t>See</a:t>
            </a:r>
            <a:r>
              <a:rPr lang="cs-CZ" sz="1100" b="1">
                <a:effectLst/>
                <a:latin typeface="Calibri" panose="020F0502020204030204" pitchFamily="34" charset="0"/>
                <a:ea typeface="Times New Roman" panose="02020603050405020304" pitchFamily="18" charset="0"/>
              </a:rPr>
              <a:t> </a:t>
            </a:r>
            <a:r>
              <a:rPr lang="cs-CZ" sz="1100">
                <a:effectLst/>
                <a:latin typeface="Calibri" panose="020F0502020204030204" pitchFamily="34" charset="0"/>
                <a:ea typeface="Times New Roman" panose="02020603050405020304" pitchFamily="18" charset="0"/>
              </a:rPr>
              <a:t>also our portfolio here: </a:t>
            </a:r>
            <a:r>
              <a:rPr lang="cs-CZ" sz="1100" b="1" u="sng">
                <a:solidFill>
                  <a:srgbClr val="0000FF"/>
                </a:solidFill>
                <a:effectLst/>
                <a:latin typeface="Calibri" panose="020F0502020204030204" pitchFamily="34" charset="0"/>
                <a:ea typeface="Times New Roman" panose="02020603050405020304" pitchFamily="18" charset="0"/>
                <a:hlinkClick r:id="rId20" tooltip="https://drive.google.com/file/d/1m_hmregoqfu542puyzqpisrxnxndnlji/view?usp=sharing"/>
              </a:rPr>
              <a:t>https://drive.google.com/file/d/1M_hmreGOQFU542puyZQpISRxNXnDNLJI/view?usp=sharing</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ové pole 2">
            <a:extLst>
              <a:ext uri="{FF2B5EF4-FFF2-40B4-BE49-F238E27FC236}">
                <a16:creationId xmlns:a16="http://schemas.microsoft.com/office/drawing/2014/main" id="{19A87C97-2F94-482C-B306-A648589F725C}"/>
              </a:ext>
            </a:extLst>
          </p:cNvPr>
          <p:cNvSpPr txBox="1">
            <a:spLocks noChangeArrowheads="1"/>
          </p:cNvSpPr>
          <p:nvPr/>
        </p:nvSpPr>
        <p:spPr bwMode="auto">
          <a:xfrm>
            <a:off x="7721600" y="3175318"/>
            <a:ext cx="2647950" cy="101600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Hi, we are from the </a:t>
            </a:r>
            <a:r>
              <a:rPr lang="cs-CZ" sz="1100" b="1" u="sng">
                <a:solidFill>
                  <a:srgbClr val="FF0000"/>
                </a:solidFill>
                <a:effectLst/>
                <a:latin typeface="Calibri" panose="020F0502020204030204" pitchFamily="34" charset="0"/>
                <a:ea typeface="Times New Roman" panose="02020603050405020304" pitchFamily="18" charset="0"/>
                <a:hlinkClick r:id="rId21" tooltip="https://primaerversorgung.gv.at/austrian-primary-healthcare-platform"/>
              </a:rPr>
              <a:t>Austrian </a:t>
            </a:r>
            <a:r>
              <a:rPr lang="cs-CZ" sz="1100" u="sng">
                <a:solidFill>
                  <a:srgbClr val="0000FF"/>
                </a:solidFill>
                <a:effectLst/>
                <a:latin typeface="Calibri" panose="020F0502020204030204" pitchFamily="34" charset="0"/>
                <a:ea typeface="Times New Roman" panose="02020603050405020304" pitchFamily="18" charset="0"/>
                <a:hlinkClick r:id="rId21" tooltip="https://primaerversorgung.gv.at/austrian-primary-healthcare-platform"/>
              </a:rPr>
              <a:t>Primary Health Care Platform</a:t>
            </a:r>
            <a:r>
              <a:rPr lang="cs-CZ" sz="1100">
                <a:effectLst/>
                <a:latin typeface="Calibri" panose="020F0502020204030204" pitchFamily="34" charset="0"/>
                <a:ea typeface="Times New Roman" panose="02020603050405020304" pitchFamily="18" charset="0"/>
              </a:rPr>
              <a:t> and </a:t>
            </a:r>
            <a:r>
              <a:rPr lang="cs-CZ" sz="1100" b="1" i="1">
                <a:effectLst/>
                <a:latin typeface="Calibri" panose="020F0502020204030204" pitchFamily="34" charset="0"/>
                <a:ea typeface="Times New Roman" panose="02020603050405020304" pitchFamily="18" charset="0"/>
              </a:rPr>
              <a:t>we are looking for partners interested in primary care.</a:t>
            </a:r>
            <a:r>
              <a:rPr lang="cs-CZ" sz="1100">
                <a:effectLst/>
                <a:latin typeface="Calibri" panose="020F0502020204030204" pitchFamily="34" charset="0"/>
                <a:ea typeface="Times New Roman" panose="02020603050405020304" pitchFamily="18" charset="0"/>
              </a:rPr>
              <a:t> Feel free to contact us </a:t>
            </a:r>
            <a:r>
              <a:rPr lang="cs-CZ" sz="1100" b="1" u="sng">
                <a:solidFill>
                  <a:srgbClr val="0000FF"/>
                </a:solidFill>
                <a:effectLst/>
                <a:latin typeface="Calibri" panose="020F0502020204030204" pitchFamily="34" charset="0"/>
                <a:ea typeface="Times New Roman" panose="02020603050405020304" pitchFamily="18" charset="0"/>
                <a:hlinkClick r:id="rId22" tooltip="mailto:maximilian.schwarz@goeg.at"/>
              </a:rPr>
              <a:t>maximilian.schwarz@goeg.at</a:t>
            </a:r>
            <a:r>
              <a:rPr lang="cs-CZ" sz="1100">
                <a:effectLst/>
                <a:latin typeface="Calibri" panose="020F0502020204030204" pitchFamily="34" charset="0"/>
                <a:ea typeface="Times New Roman" panose="02020603050405020304" pitchFamily="18" charset="0"/>
              </a:rPr>
              <a:t> !</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Textové pole 2">
            <a:extLst>
              <a:ext uri="{FF2B5EF4-FFF2-40B4-BE49-F238E27FC236}">
                <a16:creationId xmlns:a16="http://schemas.microsoft.com/office/drawing/2014/main" id="{1BE109F3-7D91-493C-8E76-FF6CF7C24EAF}"/>
              </a:ext>
            </a:extLst>
          </p:cNvPr>
          <p:cNvSpPr txBox="1">
            <a:spLocks noChangeArrowheads="1"/>
          </p:cNvSpPr>
          <p:nvPr/>
        </p:nvSpPr>
        <p:spPr bwMode="auto">
          <a:xfrm>
            <a:off x="3317875" y="255589"/>
            <a:ext cx="2222500" cy="113030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r>
              <a:rPr lang="cs-CZ" sz="1100">
                <a:effectLst/>
                <a:latin typeface="Calibri" panose="020F0502020204030204" pitchFamily="34" charset="0"/>
                <a:ea typeface="Times New Roman" panose="02020603050405020304" pitchFamily="18" charset="0"/>
              </a:rPr>
              <a:t>Maugeri </a:t>
            </a:r>
            <a:r>
              <a:rPr lang="cs-CZ" sz="1100" b="1">
                <a:solidFill>
                  <a:srgbClr val="FF0000"/>
                </a:solidFill>
                <a:effectLst/>
                <a:latin typeface="Calibri" panose="020F0502020204030204" pitchFamily="34" charset="0"/>
                <a:ea typeface="Times New Roman" panose="02020603050405020304" pitchFamily="18" charset="0"/>
              </a:rPr>
              <a:t>(Italy)</a:t>
            </a:r>
            <a:r>
              <a:rPr lang="cs-CZ" sz="1100">
                <a:solidFill>
                  <a:srgbClr val="FF0000"/>
                </a:solidFill>
                <a:effectLst/>
                <a:latin typeface="Calibri" panose="020F0502020204030204" pitchFamily="34" charset="0"/>
                <a:ea typeface="Times New Roman" panose="02020603050405020304" pitchFamily="18" charset="0"/>
              </a:rPr>
              <a:t> </a:t>
            </a:r>
            <a:r>
              <a:rPr lang="cs-CZ" sz="1100">
                <a:effectLst/>
                <a:latin typeface="Calibri" panose="020F0502020204030204" pitchFamily="34" charset="0"/>
                <a:ea typeface="Times New Roman" panose="02020603050405020304" pitchFamily="18" charset="0"/>
              </a:rPr>
              <a:t>we are looking for Partners to </a:t>
            </a:r>
            <a:r>
              <a:rPr lang="cs-CZ" sz="1100" b="1" i="1">
                <a:effectLst/>
                <a:latin typeface="Calibri" panose="020F0502020204030204" pitchFamily="34" charset="0"/>
                <a:ea typeface="Times New Roman" panose="02020603050405020304" pitchFamily="18" charset="0"/>
              </a:rPr>
              <a:t>work on the management of follow up of early breast cancer patients </a:t>
            </a:r>
            <a:r>
              <a:rPr lang="cs-CZ" sz="1100" b="1" u="sng">
                <a:solidFill>
                  <a:srgbClr val="0000FF"/>
                </a:solidFill>
                <a:effectLst/>
                <a:latin typeface="Calibri" panose="020F0502020204030204" pitchFamily="34" charset="0"/>
                <a:ea typeface="Times New Roman" panose="02020603050405020304" pitchFamily="18" charset="0"/>
                <a:hlinkClick r:id="rId23"/>
              </a:rPr>
              <a:t>Federico.sottotetti@icsmaugeri.it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Textové pole 2">
            <a:extLst>
              <a:ext uri="{FF2B5EF4-FFF2-40B4-BE49-F238E27FC236}">
                <a16:creationId xmlns:a16="http://schemas.microsoft.com/office/drawing/2014/main" id="{3150E17B-E105-40DB-B7FA-0C463FA0F0AF}"/>
              </a:ext>
            </a:extLst>
          </p:cNvPr>
          <p:cNvSpPr txBox="1">
            <a:spLocks noChangeArrowheads="1"/>
          </p:cNvSpPr>
          <p:nvPr/>
        </p:nvSpPr>
        <p:spPr bwMode="auto">
          <a:xfrm>
            <a:off x="122238" y="2137411"/>
            <a:ext cx="3346450" cy="118110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a team of healthcare and nursing researcher at the Medical University of Graz, </a:t>
            </a:r>
            <a:r>
              <a:rPr lang="cs-CZ" sz="1100" b="1">
                <a:solidFill>
                  <a:srgbClr val="FF0000"/>
                </a:solidFill>
                <a:effectLst/>
                <a:latin typeface="Calibri" panose="020F0502020204030204" pitchFamily="34" charset="0"/>
                <a:ea typeface="Times New Roman" panose="02020603050405020304" pitchFamily="18" charset="0"/>
              </a:rPr>
              <a:t>AUSTRIA</a:t>
            </a:r>
            <a:r>
              <a:rPr lang="cs-CZ" sz="1100">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Our research focus is (digital) innovation, digital decision support systems, evidence-based care and implementation research</a:t>
            </a:r>
            <a:r>
              <a:rPr lang="cs-CZ" sz="1100">
                <a:effectLst/>
                <a:latin typeface="Calibri" panose="020F0502020204030204" pitchFamily="34" charset="0"/>
                <a:ea typeface="Times New Roman" panose="02020603050405020304" pitchFamily="18" charset="0"/>
              </a:rPr>
              <a:t>. If you are interested in collaboration, please contact me:</a:t>
            </a:r>
            <a:r>
              <a:rPr lang="cs-CZ" sz="1100" b="1">
                <a:effectLst/>
                <a:latin typeface="Calibri" panose="020F0502020204030204" pitchFamily="34" charset="0"/>
                <a:ea typeface="Times New Roman" panose="02020603050405020304" pitchFamily="18" charset="0"/>
              </a:rPr>
              <a:t> </a:t>
            </a:r>
            <a:r>
              <a:rPr lang="cs-CZ" sz="1100" b="1" u="sng">
                <a:solidFill>
                  <a:srgbClr val="0000FF"/>
                </a:solidFill>
                <a:effectLst/>
                <a:latin typeface="Calibri" panose="020F0502020204030204" pitchFamily="34" charset="0"/>
                <a:ea typeface="Times New Roman" panose="02020603050405020304" pitchFamily="18" charset="0"/>
                <a:hlinkClick r:id="rId24"/>
              </a:rPr>
              <a:t>katharina.lichtenegger@medunigraz.at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2" name="Textové pole 2">
            <a:extLst>
              <a:ext uri="{FF2B5EF4-FFF2-40B4-BE49-F238E27FC236}">
                <a16:creationId xmlns:a16="http://schemas.microsoft.com/office/drawing/2014/main" id="{C2C86E00-9983-44CF-9C46-EE579CCA8C7A}"/>
              </a:ext>
            </a:extLst>
          </p:cNvPr>
          <p:cNvSpPr txBox="1">
            <a:spLocks noChangeArrowheads="1"/>
          </p:cNvSpPr>
          <p:nvPr/>
        </p:nvSpPr>
        <p:spPr bwMode="auto">
          <a:xfrm>
            <a:off x="1093788" y="4191318"/>
            <a:ext cx="2241550" cy="150495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I'm from the Goshen Centre for Child Health in </a:t>
            </a:r>
            <a:r>
              <a:rPr lang="cs-CZ" sz="1100" b="1">
                <a:solidFill>
                  <a:srgbClr val="FF0000"/>
                </a:solidFill>
                <a:effectLst/>
                <a:latin typeface="Calibri" panose="020F0502020204030204" pitchFamily="34" charset="0"/>
                <a:ea typeface="Times New Roman" panose="02020603050405020304" pitchFamily="18" charset="0"/>
              </a:rPr>
              <a:t>Israel</a:t>
            </a:r>
            <a:r>
              <a:rPr lang="cs-CZ" sz="1100">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we are interested in various aspects of paediatric mental health and offer mental health training to community based clinicians</a:t>
            </a:r>
            <a:r>
              <a:rPr lang="cs-CZ" sz="1100">
                <a:effectLst/>
                <a:latin typeface="Calibri" panose="020F0502020204030204" pitchFamily="34" charset="0"/>
                <a:ea typeface="Times New Roman" panose="02020603050405020304" pitchFamily="18" charset="0"/>
              </a:rPr>
              <a:t>. Please get in touch if you are interested in this.</a:t>
            </a:r>
            <a:r>
              <a:rPr lang="cs-CZ" sz="1100" b="1">
                <a:effectLst/>
                <a:latin typeface="Calibri" panose="020F0502020204030204" pitchFamily="34" charset="0"/>
                <a:ea typeface="Times New Roman" panose="02020603050405020304" pitchFamily="18" charset="0"/>
              </a:rPr>
              <a:t> </a:t>
            </a:r>
            <a:r>
              <a:rPr lang="cs-CZ" sz="1100" b="1" u="sng">
                <a:solidFill>
                  <a:srgbClr val="0000FF"/>
                </a:solidFill>
                <a:effectLst/>
                <a:latin typeface="Calibri" panose="020F0502020204030204" pitchFamily="34" charset="0"/>
                <a:ea typeface="Times New Roman" panose="02020603050405020304" pitchFamily="18" charset="0"/>
                <a:hlinkClick r:id="rId25" tooltip="mailto:jasmin@goshen.org.il"/>
              </a:rPr>
              <a:t>jasmin@goshen.org.il</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ové pole 2">
            <a:extLst>
              <a:ext uri="{FF2B5EF4-FFF2-40B4-BE49-F238E27FC236}">
                <a16:creationId xmlns:a16="http://schemas.microsoft.com/office/drawing/2014/main" id="{0F296030-D61F-4AE2-8E5F-538E0B2DB857}"/>
              </a:ext>
            </a:extLst>
          </p:cNvPr>
          <p:cNvSpPr txBox="1">
            <a:spLocks noChangeArrowheads="1"/>
          </p:cNvSpPr>
          <p:nvPr/>
        </p:nvSpPr>
        <p:spPr bwMode="auto">
          <a:xfrm>
            <a:off x="3540125" y="5068887"/>
            <a:ext cx="4635500" cy="200025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Introducing our ongoing work in </a:t>
            </a:r>
            <a:r>
              <a:rPr lang="cs-CZ" sz="1100" b="1">
                <a:solidFill>
                  <a:srgbClr val="FF0000"/>
                </a:solidFill>
                <a:effectLst/>
                <a:latin typeface="Calibri" panose="020F0502020204030204" pitchFamily="34" charset="0"/>
                <a:ea typeface="Times New Roman" panose="02020603050405020304" pitchFamily="18" charset="0"/>
              </a:rPr>
              <a:t>Canada</a:t>
            </a:r>
            <a:r>
              <a:rPr lang="cs-CZ" sz="1100">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We aim to improve care and outcomes for patients living with chronic diseases by supporting the implementation of integrated care pathways (ICPs). Our evaluation will use COPD as a case study to explore the real-world implementation and outcomes of integrated care pathways within integrated care models in several Canadian provinces. We have three objectives:  Support the successful implementation of ICPs for COPD; Optimize the impact and outcomes associated with ICPs for COPD; Create actionable strategies and guidelines for the implementation, spread, and evaluations of ICPs across other chronic diseases.</a:t>
            </a:r>
            <a:r>
              <a:rPr lang="cs-CZ" sz="1100">
                <a:effectLst/>
                <a:latin typeface="Calibri" panose="020F0502020204030204" pitchFamily="34" charset="0"/>
                <a:ea typeface="Times New Roman" panose="02020603050405020304" pitchFamily="18" charset="0"/>
              </a:rPr>
              <a:t> If you are interested in our work, including becoming a potential partner, please contact </a:t>
            </a:r>
            <a:r>
              <a:rPr lang="cs-CZ" sz="1100" b="1" u="sng">
                <a:solidFill>
                  <a:srgbClr val="0000FF"/>
                </a:solidFill>
                <a:effectLst/>
                <a:latin typeface="Calibri" panose="020F0502020204030204" pitchFamily="34" charset="0"/>
                <a:ea typeface="Times New Roman" panose="02020603050405020304" pitchFamily="18" charset="0"/>
                <a:hlinkClick r:id="rId26"/>
              </a:rPr>
              <a:t>ssibald@uwo.ca</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4" name="Textové pole 2">
            <a:extLst>
              <a:ext uri="{FF2B5EF4-FFF2-40B4-BE49-F238E27FC236}">
                <a16:creationId xmlns:a16="http://schemas.microsoft.com/office/drawing/2014/main" id="{C3175D28-60C8-45C2-BEA0-B17701193F10}"/>
              </a:ext>
            </a:extLst>
          </p:cNvPr>
          <p:cNvSpPr txBox="1">
            <a:spLocks noChangeArrowheads="1"/>
          </p:cNvSpPr>
          <p:nvPr/>
        </p:nvSpPr>
        <p:spPr bwMode="auto">
          <a:xfrm>
            <a:off x="8388350" y="1934844"/>
            <a:ext cx="2063750" cy="1479550"/>
          </a:xfrm>
          <a:prstGeom prst="rect">
            <a:avLst/>
          </a:prstGeom>
          <a:solidFill>
            <a:srgbClr val="FFFFFF"/>
          </a:solidFill>
          <a:ln w="2540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working on a </a:t>
            </a:r>
            <a:r>
              <a:rPr lang="cs-CZ" sz="1100" b="1" i="1">
                <a:effectLst/>
                <a:latin typeface="Calibri" panose="020F0502020204030204" pitchFamily="34" charset="0"/>
                <a:ea typeface="Times New Roman" panose="02020603050405020304" pitchFamily="18" charset="0"/>
              </a:rPr>
              <a:t>research project aimed at long-term remote monitoring and treatment of patients with severe cognitive and motor disabilities. </a:t>
            </a:r>
            <a:r>
              <a:rPr lang="cs-CZ" sz="1100">
                <a:effectLst/>
                <a:latin typeface="Calibri" panose="020F0502020204030204" pitchFamily="34" charset="0"/>
                <a:ea typeface="Times New Roman" panose="02020603050405020304" pitchFamily="18" charset="0"/>
              </a:rPr>
              <a:t>If you are interested in joining us, please contact </a:t>
            </a:r>
            <a:r>
              <a:rPr lang="cs-CZ" sz="1100" b="1" u="sng">
                <a:solidFill>
                  <a:srgbClr val="0000FF"/>
                </a:solidFill>
                <a:effectLst/>
                <a:latin typeface="Calibri" panose="020F0502020204030204" pitchFamily="34" charset="0"/>
                <a:ea typeface="Times New Roman" panose="02020603050405020304" pitchFamily="18" charset="0"/>
                <a:hlinkClick r:id="rId15"/>
              </a:rPr>
              <a:t>aestraneo@dongnocchi.it</a:t>
            </a:r>
            <a:r>
              <a:rPr lang="cs-CZ" sz="1100">
                <a:effectLst/>
                <a:latin typeface="Calibri" panose="020F0502020204030204" pitchFamily="34" charset="0"/>
                <a:ea typeface="Times New Roman" panose="02020603050405020304" pitchFamily="18" charset="0"/>
              </a:rPr>
              <a: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Textové pole 2">
            <a:extLst>
              <a:ext uri="{FF2B5EF4-FFF2-40B4-BE49-F238E27FC236}">
                <a16:creationId xmlns:a16="http://schemas.microsoft.com/office/drawing/2014/main" id="{83339741-1235-42D8-992E-1578A18FF7BA}"/>
              </a:ext>
            </a:extLst>
          </p:cNvPr>
          <p:cNvSpPr txBox="1">
            <a:spLocks noChangeArrowheads="1"/>
          </p:cNvSpPr>
          <p:nvPr/>
        </p:nvSpPr>
        <p:spPr bwMode="auto">
          <a:xfrm>
            <a:off x="593725" y="73660"/>
            <a:ext cx="2089150" cy="1517650"/>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a pediatric rehabilitation centre in</a:t>
            </a:r>
            <a:r>
              <a:rPr lang="cs-CZ" sz="1100" b="1">
                <a:solidFill>
                  <a:srgbClr val="FF0000"/>
                </a:solidFill>
                <a:effectLst/>
                <a:latin typeface="Calibri" panose="020F0502020204030204" pitchFamily="34" charset="0"/>
                <a:ea typeface="Times New Roman" panose="02020603050405020304" pitchFamily="18" charset="0"/>
              </a:rPr>
              <a:t> Italy</a:t>
            </a:r>
            <a:r>
              <a:rPr lang="cs-CZ" sz="1100" b="1" i="1">
                <a:solidFill>
                  <a:srgbClr val="FF0000"/>
                </a:solidFill>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focused in a home care project for preterm newborn and epigenetics.</a:t>
            </a:r>
            <a:r>
              <a:rPr lang="cs-CZ" sz="1100">
                <a:effectLst/>
                <a:latin typeface="Calibri" panose="020F0502020204030204" pitchFamily="34" charset="0"/>
                <a:ea typeface="Times New Roman" panose="02020603050405020304" pitchFamily="18" charset="0"/>
              </a:rPr>
              <a:t> If we are interested to collaborate please email </a:t>
            </a:r>
            <a:r>
              <a:rPr lang="cs-CZ" sz="1100" b="1" u="sng">
                <a:solidFill>
                  <a:srgbClr val="0000FF"/>
                </a:solidFill>
                <a:effectLst/>
                <a:latin typeface="Calibri" panose="020F0502020204030204" pitchFamily="34" charset="0"/>
                <a:ea typeface="Times New Roman" panose="02020603050405020304" pitchFamily="18" charset="0"/>
                <a:hlinkClick r:id="rId27" tooltip="mailto:liuvone@dongnocchi.it"/>
              </a:rPr>
              <a:t>liuvone@dongnocchi.it</a:t>
            </a:r>
            <a:r>
              <a:rPr lang="cs-CZ" sz="1100">
                <a:effectLst/>
                <a:latin typeface="Calibri" panose="020F0502020204030204" pitchFamily="34" charset="0"/>
                <a:ea typeface="Times New Roman" panose="02020603050405020304" pitchFamily="18" charset="0"/>
              </a:rPr>
              <a:t> and </a:t>
            </a:r>
            <a:r>
              <a:rPr lang="cs-CZ" sz="1100" b="1" u="sng">
                <a:solidFill>
                  <a:srgbClr val="0000FF"/>
                </a:solidFill>
                <a:effectLst/>
                <a:latin typeface="Calibri" panose="020F0502020204030204" pitchFamily="34" charset="0"/>
                <a:ea typeface="Times New Roman" panose="02020603050405020304" pitchFamily="18" charset="0"/>
                <a:hlinkClick r:id="rId28"/>
              </a:rPr>
              <a:t>fguerini@dongnocchi.it</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6" name="Textové pole 2">
            <a:extLst>
              <a:ext uri="{FF2B5EF4-FFF2-40B4-BE49-F238E27FC236}">
                <a16:creationId xmlns:a16="http://schemas.microsoft.com/office/drawing/2014/main" id="{6B82B6C9-FB99-4644-829A-D2943805BEBE}"/>
              </a:ext>
            </a:extLst>
          </p:cNvPr>
          <p:cNvSpPr txBox="1">
            <a:spLocks noChangeArrowheads="1"/>
          </p:cNvSpPr>
          <p:nvPr/>
        </p:nvSpPr>
        <p:spPr bwMode="auto">
          <a:xfrm rot="10800000" flipV="1">
            <a:off x="7083425" y="644842"/>
            <a:ext cx="3365500" cy="180975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a:effectLst/>
                <a:latin typeface="Calibri" panose="020F0502020204030204" pitchFamily="34" charset="0"/>
                <a:ea typeface="Times New Roman" panose="02020603050405020304" pitchFamily="18" charset="0"/>
              </a:rPr>
              <a:t>We are the AI &amp; Data Supported Healthcare team of the Rotterdam University of Applied Sciences </a:t>
            </a:r>
            <a:r>
              <a:rPr lang="cs-CZ" sz="1100" b="1">
                <a:solidFill>
                  <a:srgbClr val="FF0000"/>
                </a:solidFill>
                <a:effectLst/>
                <a:latin typeface="Calibri" panose="020F0502020204030204" pitchFamily="34" charset="0"/>
                <a:ea typeface="Times New Roman" panose="02020603050405020304" pitchFamily="18" charset="0"/>
              </a:rPr>
              <a:t>(Netherlands).</a:t>
            </a:r>
            <a:r>
              <a:rPr lang="cs-CZ" sz="1100">
                <a:solidFill>
                  <a:srgbClr val="FF0000"/>
                </a:solidFill>
                <a:effectLst/>
                <a:latin typeface="Calibri" panose="020F0502020204030204" pitchFamily="34" charset="0"/>
                <a:ea typeface="Times New Roman" panose="02020603050405020304" pitchFamily="18" charset="0"/>
              </a:rPr>
              <a:t> </a:t>
            </a:r>
            <a:r>
              <a:rPr lang="cs-CZ" sz="1100" b="1" i="1">
                <a:effectLst/>
                <a:latin typeface="Calibri" panose="020F0502020204030204" pitchFamily="34" charset="0"/>
                <a:ea typeface="Times New Roman" panose="02020603050405020304" pitchFamily="18" charset="0"/>
              </a:rPr>
              <a:t>We are very experienced in data analysis and development and application of AI algorithms for healthcare.We are specialized in the design, development and implementation of learning health systems in the allied healthcare and nursing domain.</a:t>
            </a:r>
            <a:r>
              <a:rPr lang="cs-CZ" sz="1100">
                <a:effectLst/>
                <a:latin typeface="Calibri" panose="020F0502020204030204" pitchFamily="34" charset="0"/>
                <a:ea typeface="Times New Roman" panose="02020603050405020304" pitchFamily="18" charset="0"/>
              </a:rPr>
              <a:t> Please reach out to t.hulsen@hr.nl for collaboration. </a:t>
            </a:r>
            <a:r>
              <a:rPr lang="cs-CZ" sz="1100" b="1" u="sng">
                <a:solidFill>
                  <a:srgbClr val="0000FF"/>
                </a:solidFill>
                <a:effectLst/>
                <a:latin typeface="Calibri" panose="020F0502020204030204" pitchFamily="34" charset="0"/>
                <a:ea typeface="Times New Roman" panose="02020603050405020304" pitchFamily="18" charset="0"/>
                <a:hlinkClick r:id="rId29" tooltip="https://rdcu.be/d3tld"/>
              </a:rPr>
              <a:t>https://rdcu.be/d3TLD</a:t>
            </a:r>
            <a:endParaRPr lang="cs-CZ" sz="120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7" name="Textové pole 2">
            <a:extLst>
              <a:ext uri="{FF2B5EF4-FFF2-40B4-BE49-F238E27FC236}">
                <a16:creationId xmlns:a16="http://schemas.microsoft.com/office/drawing/2014/main" id="{21E4260E-7B73-4918-82DA-DEDB4AF1F618}"/>
              </a:ext>
            </a:extLst>
          </p:cNvPr>
          <p:cNvSpPr txBox="1">
            <a:spLocks noChangeArrowheads="1"/>
          </p:cNvSpPr>
          <p:nvPr/>
        </p:nvSpPr>
        <p:spPr bwMode="auto">
          <a:xfrm>
            <a:off x="5632450" y="3915094"/>
            <a:ext cx="3956050" cy="1479550"/>
          </a:xfrm>
          <a:prstGeom prst="rect">
            <a:avLst/>
          </a:prstGeom>
          <a:solidFill>
            <a:srgbClr val="FFFFFF"/>
          </a:solidFill>
          <a:ln w="31750">
            <a:solidFill>
              <a:schemeClr val="accent1"/>
            </a:solidFill>
            <a:miter lim="800000"/>
            <a:headEnd/>
            <a:tailEnd/>
          </a:ln>
        </p:spPr>
        <p:txBody>
          <a:bodyPr rot="0" vert="horz" wrap="square" lIns="91440" tIns="45720" rIns="91440" bIns="45720" anchor="t" anchorCtr="0">
            <a:noAutofit/>
          </a:bodyPr>
          <a:lstStyle/>
          <a:p>
            <a:pPr algn="just"/>
            <a:r>
              <a:rPr lang="cs-CZ" sz="1100" dirty="0" err="1">
                <a:effectLst/>
                <a:latin typeface="Calibri" panose="020F0502020204030204" pitchFamily="34" charset="0"/>
                <a:ea typeface="Times New Roman" panose="02020603050405020304" pitchFamily="18" charset="0"/>
              </a:rPr>
              <a:t>We</a:t>
            </a:r>
            <a:r>
              <a:rPr lang="cs-CZ" sz="1100" dirty="0">
                <a:effectLst/>
                <a:latin typeface="Calibri" panose="020F0502020204030204" pitchFamily="34" charset="0"/>
                <a:ea typeface="Times New Roman" panose="02020603050405020304" pitchFamily="18" charset="0"/>
              </a:rPr>
              <a:t> are </a:t>
            </a:r>
            <a:r>
              <a:rPr lang="cs-CZ" sz="1100" dirty="0" err="1">
                <a:effectLst/>
                <a:latin typeface="Calibri" panose="020F0502020204030204" pitchFamily="34" charset="0"/>
                <a:ea typeface="Times New Roman" panose="02020603050405020304" pitchFamily="18" charset="0"/>
              </a:rPr>
              <a:t>the</a:t>
            </a:r>
            <a:r>
              <a:rPr lang="cs-CZ" sz="1100" dirty="0">
                <a:effectLst/>
                <a:latin typeface="Calibri" panose="020F0502020204030204" pitchFamily="34" charset="0"/>
                <a:ea typeface="Times New Roman" panose="02020603050405020304" pitchFamily="18" charset="0"/>
              </a:rPr>
              <a:t> AI &amp; Data </a:t>
            </a:r>
            <a:r>
              <a:rPr lang="cs-CZ" sz="1100" dirty="0" err="1">
                <a:effectLst/>
                <a:latin typeface="Calibri" panose="020F0502020204030204" pitchFamily="34" charset="0"/>
                <a:ea typeface="Times New Roman" panose="02020603050405020304" pitchFamily="18" charset="0"/>
              </a:rPr>
              <a:t>Supported</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Healthcare</a:t>
            </a:r>
            <a:r>
              <a:rPr lang="cs-CZ" sz="1100" dirty="0">
                <a:effectLst/>
                <a:latin typeface="Calibri" panose="020F0502020204030204" pitchFamily="34" charset="0"/>
                <a:ea typeface="Times New Roman" panose="02020603050405020304" pitchFamily="18" charset="0"/>
              </a:rPr>
              <a:t> team </a:t>
            </a:r>
            <a:r>
              <a:rPr lang="cs-CZ" sz="1100" dirty="0" err="1">
                <a:effectLst/>
                <a:latin typeface="Calibri" panose="020F0502020204030204" pitchFamily="34" charset="0"/>
                <a:ea typeface="Times New Roman" panose="02020603050405020304" pitchFamily="18" charset="0"/>
              </a:rPr>
              <a:t>of</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the</a:t>
            </a:r>
            <a:r>
              <a:rPr lang="cs-CZ" sz="1100" dirty="0">
                <a:effectLst/>
                <a:latin typeface="Calibri" panose="020F0502020204030204" pitchFamily="34" charset="0"/>
                <a:ea typeface="Times New Roman" panose="02020603050405020304" pitchFamily="18" charset="0"/>
              </a:rPr>
              <a:t> Rotterdam University </a:t>
            </a:r>
            <a:r>
              <a:rPr lang="cs-CZ" sz="1100" dirty="0" err="1">
                <a:effectLst/>
                <a:latin typeface="Calibri" panose="020F0502020204030204" pitchFamily="34" charset="0"/>
                <a:ea typeface="Times New Roman" panose="02020603050405020304" pitchFamily="18" charset="0"/>
              </a:rPr>
              <a:t>of</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Applied</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Sciences</a:t>
            </a:r>
            <a:r>
              <a:rPr lang="cs-CZ" sz="1100" dirty="0">
                <a:effectLst/>
                <a:latin typeface="Calibri" panose="020F0502020204030204" pitchFamily="34" charset="0"/>
                <a:ea typeface="Times New Roman" panose="02020603050405020304" pitchFamily="18" charset="0"/>
              </a:rPr>
              <a:t> </a:t>
            </a:r>
            <a:r>
              <a:rPr lang="cs-CZ" sz="1100" b="1" dirty="0">
                <a:solidFill>
                  <a:srgbClr val="FF0000"/>
                </a:solidFill>
                <a:effectLst/>
                <a:latin typeface="Calibri" panose="020F0502020204030204" pitchFamily="34" charset="0"/>
                <a:ea typeface="Times New Roman" panose="02020603050405020304" pitchFamily="18" charset="0"/>
              </a:rPr>
              <a:t>(</a:t>
            </a:r>
            <a:r>
              <a:rPr lang="cs-CZ" sz="1100" b="1" dirty="0" err="1">
                <a:solidFill>
                  <a:srgbClr val="FF0000"/>
                </a:solidFill>
                <a:effectLst/>
                <a:latin typeface="Calibri" panose="020F0502020204030204" pitchFamily="34" charset="0"/>
                <a:ea typeface="Times New Roman" panose="02020603050405020304" pitchFamily="18" charset="0"/>
              </a:rPr>
              <a:t>Netherlands</a:t>
            </a:r>
            <a:r>
              <a:rPr lang="cs-CZ" sz="1100"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We</a:t>
            </a:r>
            <a:r>
              <a:rPr lang="cs-CZ" sz="1100" b="1" i="1" dirty="0">
                <a:effectLst/>
                <a:latin typeface="Calibri" panose="020F0502020204030204" pitchFamily="34" charset="0"/>
                <a:ea typeface="Times New Roman" panose="02020603050405020304" pitchFamily="18" charset="0"/>
              </a:rPr>
              <a:t> are very </a:t>
            </a:r>
            <a:r>
              <a:rPr lang="cs-CZ" sz="1100" b="1" i="1" dirty="0" err="1">
                <a:effectLst/>
                <a:latin typeface="Calibri" panose="020F0502020204030204" pitchFamily="34" charset="0"/>
                <a:ea typeface="Times New Roman" panose="02020603050405020304" pitchFamily="18" charset="0"/>
              </a:rPr>
              <a:t>experienced</a:t>
            </a:r>
            <a:r>
              <a:rPr lang="cs-CZ" sz="1100" b="1" i="1" dirty="0">
                <a:effectLst/>
                <a:latin typeface="Calibri" panose="020F0502020204030204" pitchFamily="34" charset="0"/>
                <a:ea typeface="Times New Roman" panose="02020603050405020304" pitchFamily="18" charset="0"/>
              </a:rPr>
              <a:t> in data </a:t>
            </a:r>
            <a:r>
              <a:rPr lang="cs-CZ" sz="1100" b="1" i="1" dirty="0" err="1">
                <a:effectLst/>
                <a:latin typeface="Calibri" panose="020F0502020204030204" pitchFamily="34" charset="0"/>
                <a:ea typeface="Times New Roman" panose="02020603050405020304" pitchFamily="18" charset="0"/>
              </a:rPr>
              <a:t>analysis</a:t>
            </a:r>
            <a:r>
              <a:rPr lang="cs-CZ" sz="1100" b="1" i="1" dirty="0">
                <a:effectLst/>
                <a:latin typeface="Calibri" panose="020F0502020204030204" pitchFamily="34" charset="0"/>
                <a:ea typeface="Times New Roman" panose="02020603050405020304" pitchFamily="18" charset="0"/>
              </a:rPr>
              <a:t> and development and </a:t>
            </a:r>
            <a:r>
              <a:rPr lang="cs-CZ" sz="1100" b="1" i="1" dirty="0" err="1">
                <a:effectLst/>
                <a:latin typeface="Calibri" panose="020F0502020204030204" pitchFamily="34" charset="0"/>
                <a:ea typeface="Times New Roman" panose="02020603050405020304" pitchFamily="18" charset="0"/>
              </a:rPr>
              <a:t>application</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of</a:t>
            </a:r>
            <a:r>
              <a:rPr lang="cs-CZ" sz="1100" b="1" i="1" dirty="0">
                <a:effectLst/>
                <a:latin typeface="Calibri" panose="020F0502020204030204" pitchFamily="34" charset="0"/>
                <a:ea typeface="Times New Roman" panose="02020603050405020304" pitchFamily="18" charset="0"/>
              </a:rPr>
              <a:t> AI </a:t>
            </a:r>
            <a:r>
              <a:rPr lang="cs-CZ" sz="1100" b="1" i="1" dirty="0" err="1">
                <a:effectLst/>
                <a:latin typeface="Calibri" panose="020F0502020204030204" pitchFamily="34" charset="0"/>
                <a:ea typeface="Times New Roman" panose="02020603050405020304" pitchFamily="18" charset="0"/>
              </a:rPr>
              <a:t>algorithms</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for</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healthcare</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We</a:t>
            </a:r>
            <a:r>
              <a:rPr lang="cs-CZ" sz="1100" b="1" i="1" dirty="0">
                <a:effectLst/>
                <a:latin typeface="Calibri" panose="020F0502020204030204" pitchFamily="34" charset="0"/>
                <a:ea typeface="Times New Roman" panose="02020603050405020304" pitchFamily="18" charset="0"/>
              </a:rPr>
              <a:t> are </a:t>
            </a:r>
            <a:r>
              <a:rPr lang="cs-CZ" sz="1100" b="1" i="1" dirty="0" err="1">
                <a:effectLst/>
                <a:latin typeface="Calibri" panose="020F0502020204030204" pitchFamily="34" charset="0"/>
                <a:ea typeface="Times New Roman" panose="02020603050405020304" pitchFamily="18" charset="0"/>
              </a:rPr>
              <a:t>specialized</a:t>
            </a:r>
            <a:r>
              <a:rPr lang="cs-CZ" sz="1100" b="1" i="1" dirty="0">
                <a:effectLst/>
                <a:latin typeface="Calibri" panose="020F0502020204030204" pitchFamily="34" charset="0"/>
                <a:ea typeface="Times New Roman" panose="02020603050405020304" pitchFamily="18" charset="0"/>
              </a:rPr>
              <a:t> in </a:t>
            </a:r>
            <a:r>
              <a:rPr lang="cs-CZ" sz="1100" b="1" i="1" dirty="0" err="1">
                <a:effectLst/>
                <a:latin typeface="Calibri" panose="020F0502020204030204" pitchFamily="34" charset="0"/>
                <a:ea typeface="Times New Roman" panose="02020603050405020304" pitchFamily="18" charset="0"/>
              </a:rPr>
              <a:t>the</a:t>
            </a:r>
            <a:r>
              <a:rPr lang="cs-CZ" sz="1100" b="1" i="1" dirty="0">
                <a:effectLst/>
                <a:latin typeface="Calibri" panose="020F0502020204030204" pitchFamily="34" charset="0"/>
                <a:ea typeface="Times New Roman" panose="02020603050405020304" pitchFamily="18" charset="0"/>
              </a:rPr>
              <a:t> design, development and </a:t>
            </a:r>
            <a:r>
              <a:rPr lang="cs-CZ" sz="1100" b="1" i="1" dirty="0" err="1">
                <a:effectLst/>
                <a:latin typeface="Calibri" panose="020F0502020204030204" pitchFamily="34" charset="0"/>
                <a:ea typeface="Times New Roman" panose="02020603050405020304" pitchFamily="18" charset="0"/>
              </a:rPr>
              <a:t>implementation</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of</a:t>
            </a:r>
            <a:r>
              <a:rPr lang="cs-CZ" sz="1100" b="1" i="1" dirty="0">
                <a:effectLst/>
                <a:latin typeface="Calibri" panose="020F0502020204030204" pitchFamily="34" charset="0"/>
                <a:ea typeface="Times New Roman" panose="02020603050405020304" pitchFamily="18" charset="0"/>
              </a:rPr>
              <a:t> learning </a:t>
            </a:r>
            <a:r>
              <a:rPr lang="cs-CZ" sz="1100" b="1" i="1" dirty="0" err="1">
                <a:effectLst/>
                <a:latin typeface="Calibri" panose="020F0502020204030204" pitchFamily="34" charset="0"/>
                <a:ea typeface="Times New Roman" panose="02020603050405020304" pitchFamily="18" charset="0"/>
              </a:rPr>
              <a:t>health</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systems</a:t>
            </a:r>
            <a:r>
              <a:rPr lang="cs-CZ" sz="1100" b="1" i="1" dirty="0">
                <a:effectLst/>
                <a:latin typeface="Calibri" panose="020F0502020204030204" pitchFamily="34" charset="0"/>
                <a:ea typeface="Times New Roman" panose="02020603050405020304" pitchFamily="18" charset="0"/>
              </a:rPr>
              <a:t> in </a:t>
            </a:r>
            <a:r>
              <a:rPr lang="cs-CZ" sz="1100" b="1" i="1" dirty="0" err="1">
                <a:effectLst/>
                <a:latin typeface="Calibri" panose="020F0502020204030204" pitchFamily="34" charset="0"/>
                <a:ea typeface="Times New Roman" panose="02020603050405020304" pitchFamily="18" charset="0"/>
              </a:rPr>
              <a:t>the</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allied</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healthcare</a:t>
            </a:r>
            <a:r>
              <a:rPr lang="cs-CZ" sz="1100" b="1" i="1" dirty="0">
                <a:effectLst/>
                <a:latin typeface="Calibri" panose="020F0502020204030204" pitchFamily="34" charset="0"/>
                <a:ea typeface="Times New Roman" panose="02020603050405020304" pitchFamily="18" charset="0"/>
              </a:rPr>
              <a:t> and </a:t>
            </a:r>
            <a:r>
              <a:rPr lang="cs-CZ" sz="1100" b="1" i="1" dirty="0" err="1">
                <a:effectLst/>
                <a:latin typeface="Calibri" panose="020F0502020204030204" pitchFamily="34" charset="0"/>
                <a:ea typeface="Times New Roman" panose="02020603050405020304" pitchFamily="18" charset="0"/>
              </a:rPr>
              <a:t>nursing</a:t>
            </a:r>
            <a:r>
              <a:rPr lang="cs-CZ" sz="1100" b="1" i="1" dirty="0">
                <a:effectLst/>
                <a:latin typeface="Calibri" panose="020F0502020204030204" pitchFamily="34" charset="0"/>
                <a:ea typeface="Times New Roman" panose="02020603050405020304" pitchFamily="18" charset="0"/>
              </a:rPr>
              <a:t> </a:t>
            </a:r>
            <a:r>
              <a:rPr lang="cs-CZ" sz="1100" b="1" i="1" dirty="0" err="1">
                <a:effectLst/>
                <a:latin typeface="Calibri" panose="020F0502020204030204" pitchFamily="34" charset="0"/>
                <a:ea typeface="Times New Roman" panose="02020603050405020304" pitchFamily="18" charset="0"/>
              </a:rPr>
              <a:t>domain</a:t>
            </a:r>
            <a:r>
              <a:rPr lang="cs-CZ" sz="1100" b="1" i="1" dirty="0">
                <a:effectLst/>
                <a:latin typeface="Calibri" panose="020F0502020204030204" pitchFamily="34" charset="0"/>
                <a:ea typeface="Times New Roman" panose="02020603050405020304" pitchFamily="18" charset="0"/>
              </a:rPr>
              <a:t>.</a:t>
            </a:r>
            <a:br>
              <a:rPr lang="cs-CZ" sz="1100" b="1" i="1" dirty="0">
                <a:effectLst/>
                <a:latin typeface="Calibri" panose="020F0502020204030204" pitchFamily="34" charset="0"/>
                <a:ea typeface="Times New Roman" panose="02020603050405020304" pitchFamily="18" charset="0"/>
              </a:rPr>
            </a:br>
            <a:r>
              <a:rPr lang="cs-CZ" sz="1100" dirty="0" err="1">
                <a:effectLst/>
                <a:latin typeface="Calibri" panose="020F0502020204030204" pitchFamily="34" charset="0"/>
                <a:ea typeface="Times New Roman" panose="02020603050405020304" pitchFamily="18" charset="0"/>
              </a:rPr>
              <a:t>Please</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reach</a:t>
            </a:r>
            <a:r>
              <a:rPr lang="cs-CZ" sz="1100" dirty="0">
                <a:effectLst/>
                <a:latin typeface="Calibri" panose="020F0502020204030204" pitchFamily="34" charset="0"/>
                <a:ea typeface="Times New Roman" panose="02020603050405020304" pitchFamily="18" charset="0"/>
              </a:rPr>
              <a:t> out to t.hulsen@hr.nl </a:t>
            </a:r>
            <a:r>
              <a:rPr lang="cs-CZ" sz="1100" dirty="0" err="1">
                <a:effectLst/>
                <a:latin typeface="Calibri" panose="020F0502020204030204" pitchFamily="34" charset="0"/>
                <a:ea typeface="Times New Roman" panose="02020603050405020304" pitchFamily="18" charset="0"/>
              </a:rPr>
              <a:t>for</a:t>
            </a:r>
            <a:r>
              <a:rPr lang="cs-CZ" sz="1100" dirty="0">
                <a:effectLst/>
                <a:latin typeface="Calibri" panose="020F0502020204030204" pitchFamily="34" charset="0"/>
                <a:ea typeface="Times New Roman" panose="02020603050405020304" pitchFamily="18" charset="0"/>
              </a:rPr>
              <a:t> </a:t>
            </a:r>
            <a:r>
              <a:rPr lang="cs-CZ" sz="1100" dirty="0" err="1">
                <a:effectLst/>
                <a:latin typeface="Calibri" panose="020F0502020204030204" pitchFamily="34" charset="0"/>
                <a:ea typeface="Times New Roman" panose="02020603050405020304" pitchFamily="18" charset="0"/>
              </a:rPr>
              <a:t>collaboration</a:t>
            </a:r>
            <a:r>
              <a:rPr lang="cs-CZ" sz="1100" dirty="0">
                <a:effectLst/>
                <a:latin typeface="Calibri" panose="020F0502020204030204" pitchFamily="34" charset="0"/>
                <a:ea typeface="Times New Roman" panose="02020603050405020304" pitchFamily="18" charset="0"/>
              </a:rPr>
              <a:t>. </a:t>
            </a:r>
            <a:r>
              <a:rPr lang="cs-CZ" sz="1100" b="1" u="sng" dirty="0">
                <a:solidFill>
                  <a:srgbClr val="0000FF"/>
                </a:solidFill>
                <a:effectLst/>
                <a:latin typeface="Calibri" panose="020F0502020204030204" pitchFamily="34" charset="0"/>
                <a:ea typeface="Times New Roman" panose="02020603050405020304" pitchFamily="18" charset="0"/>
                <a:hlinkClick r:id="rId29" tooltip="https://rdcu.be/d3tld"/>
              </a:rPr>
              <a:t>https://rdcu.be/d3TLD</a:t>
            </a:r>
            <a:endParaRPr lang="cs-CZ"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cs-CZ"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6400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05267"/>
          </a:xfrm>
          <a:prstGeom prst="rect">
            <a:avLst/>
          </a:prstGeom>
        </p:spPr>
        <p:txBody>
          <a:bodyPr vert="horz" wrap="square" lIns="0" tIns="12700" rIns="0" bIns="0" rtlCol="0">
            <a:spAutoFit/>
          </a:bodyPr>
          <a:lstStyle/>
          <a:p>
            <a:r>
              <a:rPr lang="cs-CZ" sz="3200" b="1" dirty="0">
                <a:latin typeface="Tahoma" panose="020B0604030504040204" pitchFamily="34" charset="0"/>
                <a:ea typeface="Tahoma" panose="020B0604030504040204" pitchFamily="34" charset="0"/>
                <a:cs typeface="Tahoma" panose="020B0604030504040204" pitchFamily="34" charset="0"/>
              </a:rPr>
              <a:t>THCS – Seznam partnerů a alokace</a:t>
            </a:r>
            <a:endParaRPr lang="cs-CZ"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918737" y="3036968"/>
            <a:ext cx="9448799" cy="954107"/>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Pole 18">
            <a:extLst>
              <a:ext uri="{FF2B5EF4-FFF2-40B4-BE49-F238E27FC236}">
                <a16:creationId xmlns:a16="http://schemas.microsoft.com/office/drawing/2014/main" id="{4A1E5553-CF90-45C3-A2E3-9B57A2B15281}"/>
              </a:ext>
            </a:extLst>
          </p:cNvPr>
          <p:cNvSpPr txBox="1"/>
          <p:nvPr/>
        </p:nvSpPr>
        <p:spPr>
          <a:xfrm>
            <a:off x="325864" y="1255352"/>
            <a:ext cx="10041672" cy="1200329"/>
          </a:xfrm>
          <a:prstGeom prst="rect">
            <a:avLst/>
          </a:prstGeom>
          <a:noFill/>
        </p:spPr>
        <p:txBody>
          <a:bodyPr wrap="square">
            <a:spAutoFit/>
          </a:bodyPr>
          <a:lstStyle/>
          <a:p>
            <a:pPr algn="just"/>
            <a:r>
              <a:rPr lang="cs-CZ" sz="1800" b="1" dirty="0">
                <a:latin typeface="Tahoma" panose="020B0604030504040204" pitchFamily="34" charset="0"/>
                <a:ea typeface="Tahoma" panose="020B0604030504040204" pitchFamily="34" charset="0"/>
                <a:cs typeface="Tahoma" panose="020B0604030504040204" pitchFamily="34" charset="0"/>
              </a:rPr>
              <a:t>Seznam partnerů a jejich alokací naleznete také v dokumentu Podmínky pro české uchazeče (</a:t>
            </a:r>
            <a:r>
              <a:rPr lang="cs-CZ" dirty="0">
                <a:latin typeface="Tahoma" panose="020B0604030504040204" pitchFamily="34" charset="0"/>
                <a:ea typeface="Tahoma" panose="020B0604030504040204" pitchFamily="34" charset="0"/>
                <a:cs typeface="Tahoma" panose="020B0604030504040204" pitchFamily="34" charset="0"/>
                <a:hlinkClick r:id="rId5"/>
              </a:rPr>
              <a:t>Podminky-zapojeni-ceskeho-uchazece-do-THCS-Call-2025.pdf</a:t>
            </a:r>
            <a:r>
              <a:rPr lang="cs-CZ" sz="1800" dirty="0">
                <a:latin typeface="Tahoma" panose="020B0604030504040204" pitchFamily="34" charset="0"/>
                <a:ea typeface="Tahoma" panose="020B0604030504040204" pitchFamily="34" charset="0"/>
                <a:cs typeface="Tahoma" panose="020B0604030504040204" pitchFamily="34" charset="0"/>
              </a:rPr>
              <a:t>, od str. 23) nebo </a:t>
            </a:r>
            <a:r>
              <a:rPr lang="cs-CZ" dirty="0">
                <a:latin typeface="Tahoma" panose="020B0604030504040204" pitchFamily="34" charset="0"/>
                <a:ea typeface="Tahoma" panose="020B0604030504040204" pitchFamily="34" charset="0"/>
                <a:cs typeface="Tahoma" panose="020B0604030504040204" pitchFamily="34" charset="0"/>
              </a:rPr>
              <a:t>v dokumentu „Call text“ </a:t>
            </a:r>
            <a:r>
              <a:rPr lang="cs-CZ" sz="1800" dirty="0">
                <a:latin typeface="Tahoma" panose="020B0604030504040204" pitchFamily="34" charset="0"/>
                <a:ea typeface="Tahoma" panose="020B0604030504040204" pitchFamily="34" charset="0"/>
                <a:cs typeface="Tahoma" panose="020B0604030504040204" pitchFamily="34" charset="0"/>
              </a:rPr>
              <a:t>partnerství THCS:</a:t>
            </a:r>
            <a:r>
              <a:rPr lang="cs-CZ" dirty="0">
                <a:latin typeface="Tahoma" panose="020B0604030504040204" pitchFamily="34" charset="0"/>
                <a:ea typeface="Tahoma" panose="020B0604030504040204" pitchFamily="34" charset="0"/>
                <a:cs typeface="Tahoma" panose="020B0604030504040204" pitchFamily="34" charset="0"/>
                <a:hlinkClick r:id="rId6"/>
              </a:rPr>
              <a:t>thcs-jtc-2025-call-text-v1.1 (2).</a:t>
            </a:r>
            <a:r>
              <a:rPr lang="cs-CZ" dirty="0" err="1">
                <a:latin typeface="Tahoma" panose="020B0604030504040204" pitchFamily="34" charset="0"/>
                <a:ea typeface="Tahoma" panose="020B0604030504040204" pitchFamily="34" charset="0"/>
                <a:cs typeface="Tahoma" panose="020B0604030504040204" pitchFamily="34" charset="0"/>
                <a:hlinkClick r:id="rId6"/>
              </a:rPr>
              <a:t>pdf</a:t>
            </a:r>
            <a:r>
              <a:rPr lang="cs-CZ" dirty="0">
                <a:latin typeface="Tahoma" panose="020B0604030504040204" pitchFamily="34" charset="0"/>
                <a:ea typeface="Tahoma" panose="020B0604030504040204" pitchFamily="34" charset="0"/>
                <a:cs typeface="Tahoma" panose="020B0604030504040204" pitchFamily="34" charset="0"/>
              </a:rPr>
              <a:t>, </a:t>
            </a:r>
            <a:r>
              <a:rPr lang="cs-CZ" dirty="0" err="1">
                <a:latin typeface="Tahoma" panose="020B0604030504040204" pitchFamily="34" charset="0"/>
                <a:ea typeface="Tahoma" panose="020B0604030504040204" pitchFamily="34" charset="0"/>
                <a:cs typeface="Tahoma" panose="020B0604030504040204" pitchFamily="34" charset="0"/>
              </a:rPr>
              <a:t>Annex</a:t>
            </a:r>
            <a:r>
              <a:rPr lang="cs-CZ" dirty="0">
                <a:latin typeface="Tahoma" panose="020B0604030504040204" pitchFamily="34" charset="0"/>
                <a:ea typeface="Tahoma" panose="020B0604030504040204" pitchFamily="34" charset="0"/>
                <a:cs typeface="Tahoma" panose="020B0604030504040204" pitchFamily="34" charset="0"/>
              </a:rPr>
              <a:t> II, od str. 121</a:t>
            </a:r>
            <a:r>
              <a:rPr lang="cs-CZ" sz="1800" dirty="0">
                <a:latin typeface="Tahoma" panose="020B0604030504040204" pitchFamily="34" charset="0"/>
                <a:ea typeface="Tahoma" panose="020B0604030504040204" pitchFamily="34" charset="0"/>
                <a:cs typeface="Tahoma" panose="020B0604030504040204" pitchFamily="34" charset="0"/>
              </a:rPr>
              <a:t>.</a:t>
            </a:r>
            <a:endParaRPr lang="cs-CZ" sz="1800" b="1" dirty="0">
              <a:latin typeface="Tahoma" panose="020B0604030504040204" pitchFamily="34" charset="0"/>
              <a:ea typeface="Tahoma" panose="020B0604030504040204" pitchFamily="34" charset="0"/>
              <a:cs typeface="Tahoma" panose="020B0604030504040204" pitchFamily="34" charset="0"/>
            </a:endParaRPr>
          </a:p>
        </p:txBody>
      </p:sp>
      <p:pic>
        <p:nvPicPr>
          <p:cNvPr id="21" name="Obrázek 20">
            <a:extLst>
              <a:ext uri="{FF2B5EF4-FFF2-40B4-BE49-F238E27FC236}">
                <a16:creationId xmlns:a16="http://schemas.microsoft.com/office/drawing/2014/main" id="{00AC9E07-8051-4591-979B-B353BC0AAFBE}"/>
              </a:ext>
            </a:extLst>
          </p:cNvPr>
          <p:cNvPicPr>
            <a:picLocks noChangeAspect="1"/>
          </p:cNvPicPr>
          <p:nvPr/>
        </p:nvPicPr>
        <p:blipFill>
          <a:blip r:embed="rId7"/>
          <a:stretch>
            <a:fillRect/>
          </a:stretch>
        </p:blipFill>
        <p:spPr>
          <a:xfrm>
            <a:off x="675664" y="2363929"/>
            <a:ext cx="4137636" cy="4121303"/>
          </a:xfrm>
          <a:prstGeom prst="rect">
            <a:avLst/>
          </a:prstGeom>
        </p:spPr>
      </p:pic>
      <p:pic>
        <p:nvPicPr>
          <p:cNvPr id="23" name="Obrázek 22">
            <a:extLst>
              <a:ext uri="{FF2B5EF4-FFF2-40B4-BE49-F238E27FC236}">
                <a16:creationId xmlns:a16="http://schemas.microsoft.com/office/drawing/2014/main" id="{CB99D3CB-F159-4C33-B8D2-59EC2BDC3097}"/>
              </a:ext>
            </a:extLst>
          </p:cNvPr>
          <p:cNvPicPr>
            <a:picLocks noChangeAspect="1"/>
          </p:cNvPicPr>
          <p:nvPr/>
        </p:nvPicPr>
        <p:blipFill>
          <a:blip r:embed="rId8"/>
          <a:stretch>
            <a:fillRect/>
          </a:stretch>
        </p:blipFill>
        <p:spPr>
          <a:xfrm>
            <a:off x="4980173" y="3036968"/>
            <a:ext cx="4862327" cy="2230241"/>
          </a:xfrm>
          <a:prstGeom prst="rect">
            <a:avLst/>
          </a:prstGeom>
        </p:spPr>
      </p:pic>
    </p:spTree>
    <p:extLst>
      <p:ext uri="{BB962C8B-B14F-4D97-AF65-F5344CB8AC3E}">
        <p14:creationId xmlns:p14="http://schemas.microsoft.com/office/powerpoint/2010/main" val="140573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6991" y="264194"/>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Povinné přílohy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6991" y="866742"/>
            <a:ext cx="9988909" cy="5693866"/>
          </a:xfrm>
          <a:prstGeom prst="rect">
            <a:avLst/>
          </a:prstGeom>
          <a:noFill/>
        </p:spPr>
        <p:txBody>
          <a:bodyPr wrap="square" rtlCol="0" anchor="ctr">
            <a:spAutoFit/>
          </a:bodyPr>
          <a:lstStyle/>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Povinné přílohy českého uchazeče/spoluuchazeče pro 1. fázi (tzv.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pre-proposals</a:t>
            </a:r>
            <a:r>
              <a:rPr lang="cs-CZ" sz="2800" b="1" kern="100" dirty="0">
                <a:effectLst/>
                <a:latin typeface="Tahoma" panose="020B0604030504040204" pitchFamily="34" charset="0"/>
                <a:ea typeface="Tahoma" panose="020B0604030504040204" pitchFamily="34" charset="0"/>
                <a:cs typeface="Tahoma" panose="020B0604030504040204" pitchFamily="34" charset="0"/>
              </a:rPr>
              <a:t>)</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pro výzkumné organizace</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FO/Čestné prohlášení PO</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Čestné prohlášení o složení konsorcia </a:t>
            </a:r>
            <a:r>
              <a:rPr lang="cs-CZ" kern="100" dirty="0">
                <a:effectLst/>
                <a:latin typeface="Tahoma" panose="020B0604030504040204" pitchFamily="34" charset="0"/>
                <a:ea typeface="Tahoma" panose="020B0604030504040204" pitchFamily="34" charset="0"/>
                <a:cs typeface="Tahoma" panose="020B0604030504040204" pitchFamily="34" charset="0"/>
              </a:rPr>
              <a:t>(v případě spolupráce s podnikem)</a:t>
            </a:r>
          </a:p>
          <a:p>
            <a:pPr marL="285750" indent="-28575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AZV ČR </a:t>
            </a:r>
            <a:r>
              <a:rPr lang="cs-CZ" sz="2800" kern="100" dirty="0" err="1">
                <a:effectLst/>
                <a:latin typeface="Tahoma" panose="020B0604030504040204" pitchFamily="34" charset="0"/>
                <a:ea typeface="Tahoma" panose="020B0604030504040204" pitchFamily="34" charset="0"/>
                <a:cs typeface="Tahoma" panose="020B0604030504040204" pitchFamily="34" charset="0"/>
              </a:rPr>
              <a:t>Application</a:t>
            </a:r>
            <a:r>
              <a:rPr lang="cs-CZ" sz="2800" kern="100" dirty="0">
                <a:effectLst/>
                <a:latin typeface="Tahoma" panose="020B0604030504040204" pitchFamily="34" charset="0"/>
                <a:ea typeface="Tahoma" panose="020B0604030504040204" pitchFamily="34" charset="0"/>
                <a:cs typeface="Tahoma" panose="020B0604030504040204" pitchFamily="34" charset="0"/>
              </a:rPr>
              <a:t> </a:t>
            </a:r>
            <a:r>
              <a:rPr lang="cs-CZ" sz="2800" kern="100" dirty="0" err="1">
                <a:effectLst/>
                <a:latin typeface="Tahoma" panose="020B0604030504040204" pitchFamily="34" charset="0"/>
                <a:ea typeface="Tahoma" panose="020B0604030504040204" pitchFamily="34" charset="0"/>
                <a:cs typeface="Tahoma" panose="020B0604030504040204" pitchFamily="34" charset="0"/>
              </a:rPr>
              <a:t>Form_Partnerství</a:t>
            </a:r>
            <a:r>
              <a:rPr lang="cs-CZ" sz="2800" kern="100" dirty="0">
                <a:effectLst/>
                <a:latin typeface="Tahoma" panose="020B0604030504040204" pitchFamily="34" charset="0"/>
                <a:ea typeface="Tahoma" panose="020B0604030504040204" pitchFamily="34" charset="0"/>
                <a:cs typeface="Tahoma" panose="020B0604030504040204" pitchFamily="34" charset="0"/>
              </a:rPr>
              <a:t> ERA4Health IICS Call 2025/</a:t>
            </a:r>
            <a:r>
              <a:rPr lang="en-US" sz="2800" kern="100" dirty="0">
                <a:effectLst/>
                <a:latin typeface="Tahoma" panose="020B0604030504040204" pitchFamily="34" charset="0"/>
                <a:ea typeface="Tahoma" panose="020B0604030504040204" pitchFamily="34" charset="0"/>
                <a:cs typeface="Tahoma" panose="020B0604030504040204" pitchFamily="34" charset="0"/>
              </a:rPr>
              <a:t>AZV ČR Application </a:t>
            </a:r>
            <a:r>
              <a:rPr lang="en-US" sz="2800" kern="100" dirty="0" err="1">
                <a:effectLst/>
                <a:latin typeface="Tahoma" panose="020B0604030504040204" pitchFamily="34" charset="0"/>
                <a:ea typeface="Tahoma" panose="020B0604030504040204" pitchFamily="34" charset="0"/>
                <a:cs typeface="Tahoma" panose="020B0604030504040204" pitchFamily="34" charset="0"/>
              </a:rPr>
              <a:t>Form_THCS</a:t>
            </a:r>
            <a:r>
              <a:rPr lang="en-US" sz="2800" kern="100" dirty="0">
                <a:effectLst/>
                <a:latin typeface="Tahoma" panose="020B0604030504040204" pitchFamily="34" charset="0"/>
                <a:ea typeface="Tahoma" panose="020B0604030504040204" pitchFamily="34" charset="0"/>
                <a:cs typeface="Tahoma" panose="020B0604030504040204" pitchFamily="34" charset="0"/>
              </a:rPr>
              <a:t> Call 2025</a:t>
            </a:r>
            <a:endParaRPr lang="cs-CZ" sz="2800" kern="100" dirty="0">
              <a:latin typeface="Tahoma" panose="020B0604030504040204" pitchFamily="34" charset="0"/>
              <a:ea typeface="Tahoma" panose="020B0604030504040204" pitchFamily="34" charset="0"/>
              <a:cs typeface="Tahoma" panose="020B0604030504040204" pitchFamily="34" charset="0"/>
            </a:endParaRPr>
          </a:p>
          <a:p>
            <a:pPr algn="just"/>
            <a:r>
              <a:rPr lang="cs-CZ" sz="2800" kern="100" dirty="0">
                <a:latin typeface="Tahoma" panose="020B0604030504040204" pitchFamily="34" charset="0"/>
                <a:ea typeface="Tahoma" panose="020B0604030504040204" pitchFamily="34" charset="0"/>
                <a:cs typeface="Tahoma" panose="020B0604030504040204" pitchFamily="34" charset="0"/>
              </a:rPr>
              <a:t>	</a:t>
            </a:r>
            <a:r>
              <a:rPr lang="cs-CZ" sz="2800" kern="100" dirty="0">
                <a:effectLst/>
                <a:latin typeface="Tahoma" panose="020B0604030504040204" pitchFamily="34" charset="0"/>
                <a:ea typeface="Tahoma" panose="020B0604030504040204" pitchFamily="34" charset="0"/>
                <a:cs typeface="Tahoma" panose="020B0604030504040204" pitchFamily="34" charset="0"/>
              </a:rPr>
              <a:t>vč. příp. doložení spolufinancování spolu/uchazeče</a:t>
            </a:r>
          </a:p>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Povinné přílohy českého uchazeče/spoluuchazeče pro 2. fázi (tzv. full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proposals</a:t>
            </a:r>
            <a:r>
              <a:rPr lang="cs-CZ" sz="2800" b="1" kern="100" dirty="0">
                <a:effectLst/>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Dokumenty k odborné způsobilosti dle povahy projektu</a:t>
            </a:r>
          </a:p>
          <a:p>
            <a:pPr marL="342900" indent="-342900" algn="just">
              <a:buFont typeface="Wingdings" panose="05000000000000000000" pitchFamily="2" charset="2"/>
              <a:buChar char="ü"/>
            </a:pPr>
            <a:r>
              <a:rPr lang="cs-CZ" sz="2800" kern="100" dirty="0">
                <a:effectLst/>
                <a:latin typeface="Tahoma" panose="020B0604030504040204" pitchFamily="34" charset="0"/>
                <a:ea typeface="Tahoma" panose="020B0604030504040204" pitchFamily="34" charset="0"/>
                <a:cs typeface="Tahoma" panose="020B0604030504040204" pitchFamily="34" charset="0"/>
              </a:rPr>
              <a:t>Aktualizovaná rozpočtová tabulka (AZV ČR </a:t>
            </a:r>
            <a:r>
              <a:rPr lang="cs-CZ" sz="2800" kern="100" dirty="0" err="1">
                <a:effectLst/>
                <a:latin typeface="Tahoma" panose="020B0604030504040204" pitchFamily="34" charset="0"/>
                <a:ea typeface="Tahoma" panose="020B0604030504040204" pitchFamily="34" charset="0"/>
                <a:cs typeface="Tahoma" panose="020B0604030504040204" pitchFamily="34" charset="0"/>
              </a:rPr>
              <a:t>Application</a:t>
            </a:r>
            <a:r>
              <a:rPr lang="cs-CZ" sz="2800" kern="100" dirty="0">
                <a:effectLst/>
                <a:latin typeface="Tahoma" panose="020B0604030504040204" pitchFamily="34" charset="0"/>
                <a:ea typeface="Tahoma" panose="020B0604030504040204" pitchFamily="34" charset="0"/>
                <a:cs typeface="Tahoma" panose="020B0604030504040204" pitchFamily="34" charset="0"/>
              </a:rPr>
              <a:t> </a:t>
            </a:r>
            <a:r>
              <a:rPr lang="cs-CZ" sz="2800" kern="100" dirty="0" err="1">
                <a:effectLst/>
                <a:latin typeface="Tahoma" panose="020B0604030504040204" pitchFamily="34" charset="0"/>
                <a:ea typeface="Tahoma" panose="020B0604030504040204" pitchFamily="34" charset="0"/>
                <a:cs typeface="Tahoma" panose="020B0604030504040204" pitchFamily="34" charset="0"/>
              </a:rPr>
              <a:t>Form</a:t>
            </a:r>
            <a:r>
              <a:rPr lang="cs-CZ" sz="2800" kern="1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682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5871544"/>
          </a:xfrm>
          <a:prstGeom prst="rect">
            <a:avLst/>
          </a:prstGeom>
        </p:spPr>
        <p:txBody>
          <a:bodyPr vert="horz" wrap="square" lIns="0" tIns="12700" rIns="0" bIns="0" rtlCol="0">
            <a:spAutoFit/>
          </a:bodyPr>
          <a:lstStyle/>
          <a:p>
            <a:pPr algn="just">
              <a:lnSpc>
                <a:spcPct val="107000"/>
              </a:lnSpc>
              <a:spcAft>
                <a:spcPts val="800"/>
              </a:spcAft>
            </a:pPr>
            <a:r>
              <a:rPr lang="cs-CZ" sz="3200" b="1" dirty="0">
                <a:effectLst/>
                <a:latin typeface="Tahoma" panose="020B0604030504040204" pitchFamily="34" charset="0"/>
                <a:ea typeface="Tahoma" panose="020B0604030504040204" pitchFamily="34" charset="0"/>
                <a:cs typeface="Tahoma" panose="020B0604030504040204" pitchFamily="34" charset="0"/>
              </a:rPr>
              <a:t>ERA </a:t>
            </a:r>
            <a:r>
              <a:rPr lang="cs-CZ" sz="3200" b="1" dirty="0" err="1">
                <a:effectLst/>
                <a:latin typeface="Tahoma" panose="020B0604030504040204" pitchFamily="34" charset="0"/>
                <a:ea typeface="Tahoma" panose="020B0604030504040204" pitchFamily="34" charset="0"/>
                <a:cs typeface="Tahoma" panose="020B0604030504040204" pitchFamily="34" charset="0"/>
              </a:rPr>
              <a:t>for</a:t>
            </a:r>
            <a:r>
              <a:rPr lang="cs-CZ" sz="3200" b="1" dirty="0">
                <a:effectLst/>
                <a:latin typeface="Tahoma" panose="020B0604030504040204" pitchFamily="34" charset="0"/>
                <a:ea typeface="Tahoma" panose="020B0604030504040204" pitchFamily="34" charset="0"/>
                <a:cs typeface="Tahoma" panose="020B0604030504040204" pitchFamily="34" charset="0"/>
              </a:rPr>
              <a:t> </a:t>
            </a:r>
            <a:r>
              <a:rPr lang="cs-CZ" sz="3200" b="1" dirty="0" err="1">
                <a:effectLst/>
                <a:latin typeface="Tahoma" panose="020B0604030504040204" pitchFamily="34" charset="0"/>
                <a:ea typeface="Tahoma" panose="020B0604030504040204" pitchFamily="34" charset="0"/>
                <a:cs typeface="Tahoma" panose="020B0604030504040204" pitchFamily="34" charset="0"/>
              </a:rPr>
              <a:t>Health</a:t>
            </a:r>
            <a:r>
              <a:rPr lang="cs-CZ" sz="3200" b="1" dirty="0">
                <a:effectLst/>
                <a:latin typeface="Tahoma" panose="020B0604030504040204" pitchFamily="34" charset="0"/>
                <a:ea typeface="Tahoma" panose="020B0604030504040204" pitchFamily="34" charset="0"/>
                <a:cs typeface="Tahoma" panose="020B0604030504040204" pitchFamily="34" charset="0"/>
              </a:rPr>
              <a:t> </a:t>
            </a:r>
            <a:r>
              <a:rPr lang="cs-CZ" sz="3200" b="1" dirty="0" err="1">
                <a:effectLst/>
                <a:latin typeface="Tahoma" panose="020B0604030504040204" pitchFamily="34" charset="0"/>
                <a:ea typeface="Tahoma" panose="020B0604030504040204" pitchFamily="34" charset="0"/>
                <a:cs typeface="Tahoma" panose="020B0604030504040204" pitchFamily="34" charset="0"/>
              </a:rPr>
              <a:t>Research</a:t>
            </a:r>
            <a:r>
              <a:rPr lang="cs-CZ" sz="32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800"/>
              </a:spcAft>
            </a:pPr>
            <a:r>
              <a:rPr lang="cs-CZ" sz="3200" b="1" dirty="0">
                <a:effectLst/>
                <a:latin typeface="Tahoma" panose="020B0604030504040204" pitchFamily="34" charset="0"/>
                <a:ea typeface="Tahoma" panose="020B0604030504040204" pitchFamily="34" charset="0"/>
                <a:cs typeface="Tahoma" panose="020B0604030504040204" pitchFamily="34" charset="0"/>
              </a:rPr>
              <a:t>(ERA4Health) </a:t>
            </a:r>
            <a:endParaRPr lang="cs-CZ" sz="3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Calibri" panose="020F0502020204030204" pitchFamily="34" charset="0"/>
                <a:cs typeface="Times New Roman" panose="02020603050405020304" pitchFamily="18" charset="0"/>
              </a:rPr>
              <a:t>Cílem partnerství ERA4Health je vytvořit flexibilní rámec pro společné plánování výzkumných programů, který zajistí efektivní koordinaci většiny financujících organizací. ERA4Health se zaměří na zapojení veřejných sponzorů zdravotnického výzkumu v Evropském výzkumném prostoru (ERA), kteří společně vypracují strategii financování prioritních oblastí zdravotních intervencí, jež reagují na klíčové potřeby veřejného zdraví.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cs-CZ" sz="2000" b="1" i="0" dirty="0">
                <a:effectLst/>
                <a:latin typeface="Tahoma" panose="020B0604030504040204" pitchFamily="34" charset="0"/>
                <a:ea typeface="Tahoma" panose="020B0604030504040204" pitchFamily="34" charset="0"/>
                <a:cs typeface="Tahoma" panose="020B0604030504040204" pitchFamily="34" charset="0"/>
                <a:hlinkClick r:id="rId5"/>
              </a:rPr>
              <a:t>ERA </a:t>
            </a: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for</a:t>
            </a:r>
            <a:r>
              <a:rPr lang="cs-CZ" sz="2000" b="1" i="0" dirty="0">
                <a:effectLst/>
                <a:latin typeface="Tahoma" panose="020B0604030504040204" pitchFamily="34" charset="0"/>
                <a:ea typeface="Tahoma" panose="020B0604030504040204" pitchFamily="34" charset="0"/>
                <a:cs typeface="Tahoma" panose="020B0604030504040204" pitchFamily="34" charset="0"/>
                <a:hlinkClick r:id="rId5"/>
              </a:rPr>
              <a:t> </a:t>
            </a: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Health</a:t>
            </a:r>
            <a:r>
              <a:rPr lang="cs-CZ" sz="2000" b="1" i="0" dirty="0">
                <a:effectLst/>
                <a:latin typeface="Tahoma" panose="020B0604030504040204" pitchFamily="34" charset="0"/>
                <a:ea typeface="Tahoma" panose="020B0604030504040204" pitchFamily="34" charset="0"/>
                <a:cs typeface="Tahoma" panose="020B0604030504040204" pitchFamily="34" charset="0"/>
                <a:hlinkClick r:id="rId5"/>
              </a:rPr>
              <a:t> </a:t>
            </a: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Research</a:t>
            </a:r>
            <a:r>
              <a:rPr lang="cs-CZ" sz="2000" b="1" i="0" dirty="0">
                <a:effectLst/>
                <a:latin typeface="Tahoma" panose="020B0604030504040204" pitchFamily="34" charset="0"/>
                <a:ea typeface="Tahoma" panose="020B0604030504040204" pitchFamily="34" charset="0"/>
                <a:cs typeface="Tahoma" panose="020B0604030504040204" pitchFamily="34" charset="0"/>
              </a:rPr>
              <a:t> (EK </a:t>
            </a:r>
            <a:r>
              <a:rPr lang="cs-CZ" sz="2000" b="1" i="0" dirty="0" err="1">
                <a:effectLst/>
                <a:latin typeface="Tahoma" panose="020B0604030504040204" pitchFamily="34" charset="0"/>
                <a:ea typeface="Tahoma" panose="020B0604030504040204" pitchFamily="34" charset="0"/>
                <a:cs typeface="Tahoma" panose="020B0604030504040204" pitchFamily="34" charset="0"/>
              </a:rPr>
              <a:t>funding</a:t>
            </a:r>
            <a:r>
              <a:rPr lang="cs-CZ" sz="2000" b="1" i="0" dirty="0">
                <a:effectLst/>
                <a:latin typeface="Tahoma" panose="020B0604030504040204" pitchFamily="34" charset="0"/>
                <a:ea typeface="Tahoma" panose="020B0604030504040204" pitchFamily="34" charset="0"/>
                <a:cs typeface="Tahoma" panose="020B0604030504040204" pitchFamily="34" charset="0"/>
              </a:rPr>
              <a:t> </a:t>
            </a:r>
            <a:r>
              <a:rPr lang="cs-CZ" sz="2000" b="1" i="0" dirty="0" err="1">
                <a:effectLst/>
                <a:latin typeface="Tahoma" panose="020B0604030504040204" pitchFamily="34" charset="0"/>
                <a:ea typeface="Tahoma" panose="020B0604030504040204" pitchFamily="34" charset="0"/>
                <a:cs typeface="Tahoma" panose="020B0604030504040204" pitchFamily="34" charset="0"/>
              </a:rPr>
              <a:t>rate</a:t>
            </a:r>
            <a:r>
              <a:rPr lang="cs-CZ" sz="2000" b="1" i="0" dirty="0">
                <a:effectLst/>
                <a:latin typeface="Tahoma" panose="020B0604030504040204" pitchFamily="34" charset="0"/>
                <a:ea typeface="Tahoma" panose="020B0604030504040204" pitchFamily="34" charset="0"/>
                <a:cs typeface="Tahoma" panose="020B0604030504040204" pitchFamily="34" charset="0"/>
              </a:rPr>
              <a:t> 30 %)</a:t>
            </a:r>
            <a:endParaRPr lang="cs-CZ" sz="2000" i="1"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r>
              <a:rPr lang="cs-CZ" sz="2000" dirty="0">
                <a:effectLst/>
                <a:latin typeface="Tahoma" panose="020B0604030504040204" pitchFamily="34" charset="0"/>
                <a:ea typeface="Tahoma" panose="020B0604030504040204" pitchFamily="34" charset="0"/>
                <a:cs typeface="Tahoma" panose="020B0604030504040204" pitchFamily="34" charset="0"/>
              </a:rPr>
              <a:t>Vznik</a:t>
            </a:r>
            <a:r>
              <a:rPr lang="cs-CZ" sz="2000" dirty="0">
                <a:latin typeface="Tahoma" panose="020B0604030504040204" pitchFamily="34" charset="0"/>
                <a:ea typeface="Tahoma" panose="020B0604030504040204" pitchFamily="34" charset="0"/>
                <a:cs typeface="Tahoma" panose="020B0604030504040204" pitchFamily="34" charset="0"/>
              </a:rPr>
              <a:t> v roce 2022, zapojeno 33 partnerů, 27 financujících organizací z 22 států. </a:t>
            </a:r>
            <a:r>
              <a:rPr lang="cs-CZ" sz="2000" b="1" u="sng" dirty="0">
                <a:solidFill>
                  <a:srgbClr val="FF0000"/>
                </a:solidFill>
                <a:latin typeface="Tahoma" panose="020B0604030504040204" pitchFamily="34" charset="0"/>
                <a:ea typeface="Tahoma" panose="020B0604030504040204" pitchFamily="34" charset="0"/>
                <a:cs typeface="Tahoma" panose="020B0604030504040204" pitchFamily="34" charset="0"/>
              </a:rPr>
              <a:t>ČR (MZ/AZV ČR) se připojila k partnerství podpisem dodatku ke GA s EK v červenci 2024. </a:t>
            </a:r>
          </a:p>
          <a:p>
            <a:pPr marL="342900" indent="-3429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Již vyhlášeny dvě společné nadnárodní výzvy.</a:t>
            </a:r>
          </a:p>
          <a:p>
            <a:pPr marL="342900" indent="-342900" algn="just">
              <a:lnSpc>
                <a:spcPct val="107000"/>
              </a:lnSpc>
              <a:spcAft>
                <a:spcPts val="800"/>
              </a:spcAf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MZ/AZV ČR </a:t>
            </a:r>
            <a:r>
              <a:rPr lang="cs-CZ" sz="2000" dirty="0">
                <a:latin typeface="Tahoma" panose="020B0604030504040204" pitchFamily="34" charset="0"/>
                <a:ea typeface="Tahoma" panose="020B0604030504040204" pitchFamily="34" charset="0"/>
                <a:cs typeface="Tahoma" panose="020B0604030504040204" pitchFamily="34" charset="0"/>
              </a:rPr>
              <a:t>se zapojily do pilotní výzvy zaměřené na klinické studie (IICS), která byla vyhlášena dne 20.11.2024. </a:t>
            </a:r>
          </a:p>
          <a:p>
            <a:pPr marL="342900" indent="-342900" algn="just">
              <a:lnSpc>
                <a:spcPct val="107000"/>
              </a:lnSpc>
              <a:spcAft>
                <a:spcPts val="800"/>
              </a:spcAft>
              <a:buFont typeface="Arial" panose="020B0604020202020204" pitchFamily="34" charset="0"/>
              <a:buChar char="•"/>
            </a:pPr>
            <a:r>
              <a:rPr lang="cs-CZ" sz="2000" b="1" dirty="0">
                <a:effectLst/>
                <a:latin typeface="Tahoma" panose="020B0604030504040204" pitchFamily="34" charset="0"/>
                <a:ea typeface="Tahoma" panose="020B0604030504040204" pitchFamily="34" charset="0"/>
                <a:cs typeface="Tahoma" panose="020B0604030504040204" pitchFamily="34" charset="0"/>
              </a:rPr>
              <a:t>Druhá fáze EP v roce 2025</a:t>
            </a:r>
            <a:r>
              <a:rPr lang="cs-CZ" sz="2000" dirty="0">
                <a:effectLst/>
                <a:latin typeface="Tahoma" panose="020B0604030504040204" pitchFamily="34" charset="0"/>
                <a:ea typeface="Tahoma" panose="020B0604030504040204" pitchFamily="34" charset="0"/>
                <a:cs typeface="Tahoma" panose="020B0604030504040204" pitchFamily="34" charset="0"/>
              </a:rPr>
              <a:t>. Příležitost začlenit nové part</a:t>
            </a:r>
            <a:r>
              <a:rPr lang="cs-CZ" sz="2000" dirty="0">
                <a:latin typeface="Tahoma" panose="020B0604030504040204" pitchFamily="34" charset="0"/>
                <a:ea typeface="Tahoma" panose="020B0604030504040204" pitchFamily="34" charset="0"/>
                <a:cs typeface="Tahoma" panose="020B0604030504040204" pitchFamily="34" charset="0"/>
              </a:rPr>
              <a:t>nery. </a:t>
            </a:r>
            <a:endParaRPr lang="cs-CZ"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1A25D9A2-221F-4C76-885F-97019EF69D48}"/>
              </a:ext>
            </a:extLst>
          </p:cNvPr>
          <p:cNvPicPr>
            <a:picLocks noChangeAspect="1"/>
          </p:cNvPicPr>
          <p:nvPr/>
        </p:nvPicPr>
        <p:blipFill>
          <a:blip r:embed="rId6"/>
          <a:stretch>
            <a:fillRect/>
          </a:stretch>
        </p:blipFill>
        <p:spPr>
          <a:xfrm>
            <a:off x="5956300" y="296666"/>
            <a:ext cx="3352800" cy="1436181"/>
          </a:xfrm>
          <a:prstGeom prst="rect">
            <a:avLst/>
          </a:prstGeom>
        </p:spPr>
      </p:pic>
    </p:spTree>
    <p:extLst>
      <p:ext uri="{BB962C8B-B14F-4D97-AF65-F5344CB8AC3E}">
        <p14:creationId xmlns:p14="http://schemas.microsoft.com/office/powerpoint/2010/main" val="107763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6031779"/>
          </a:xfrm>
          <a:prstGeom prst="rect">
            <a:avLst/>
          </a:prstGeom>
          <a:ln>
            <a:solidFill>
              <a:schemeClr val="bg1"/>
            </a:solidFill>
          </a:ln>
        </p:spPr>
        <p:txBody>
          <a:bodyPr vert="horz" wrap="square" lIns="0" tIns="12700" rIns="0" bIns="0" rtlCol="0">
            <a:spAutoFit/>
          </a:bodyPr>
          <a:lstStyle/>
          <a:p>
            <a:pPr marL="12700" algn="just">
              <a:spcBef>
                <a:spcPts val="100"/>
              </a:spcBef>
            </a:pPr>
            <a:r>
              <a:rPr lang="cs-CZ" sz="2800" b="1" dirty="0" err="1">
                <a:effectLst/>
                <a:latin typeface="Tahoma" panose="020B0604030504040204" pitchFamily="34" charset="0"/>
                <a:ea typeface="Tahoma" panose="020B0604030504040204" pitchFamily="34" charset="0"/>
                <a:cs typeface="Tahoma" panose="020B0604030504040204" pitchFamily="34" charset="0"/>
              </a:rPr>
              <a:t>European</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Rare</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Diseases</a:t>
            </a:r>
            <a:r>
              <a:rPr lang="cs-CZ" sz="2800" b="1" dirty="0">
                <a:effectLst/>
                <a:latin typeface="Tahoma" panose="020B0604030504040204" pitchFamily="34" charset="0"/>
                <a:ea typeface="Tahoma" panose="020B0604030504040204" pitchFamily="34" charset="0"/>
                <a:cs typeface="Tahoma" panose="020B0604030504040204" pitchFamily="34" charset="0"/>
              </a:rPr>
              <a:t> </a:t>
            </a:r>
          </a:p>
          <a:p>
            <a:pPr marL="12700" algn="just">
              <a:spcBef>
                <a:spcPts val="100"/>
              </a:spcBef>
            </a:pPr>
            <a:r>
              <a:rPr lang="cs-CZ" sz="2800" b="1" dirty="0" err="1">
                <a:effectLst/>
                <a:latin typeface="Tahoma" panose="020B0604030504040204" pitchFamily="34" charset="0"/>
                <a:ea typeface="Tahoma" panose="020B0604030504040204" pitchFamily="34" charset="0"/>
                <a:cs typeface="Tahoma" panose="020B0604030504040204" pitchFamily="34" charset="0"/>
              </a:rPr>
              <a:t>Research</a:t>
            </a:r>
            <a:r>
              <a:rPr lang="cs-CZ" sz="2800" b="1" dirty="0">
                <a:effectLst/>
                <a:latin typeface="Tahoma" panose="020B0604030504040204" pitchFamily="34" charset="0"/>
                <a:ea typeface="Tahoma" panose="020B0604030504040204" pitchFamily="34" charset="0"/>
                <a:cs typeface="Tahoma" panose="020B0604030504040204" pitchFamily="34" charset="0"/>
              </a:rPr>
              <a:t> </a:t>
            </a:r>
            <a:r>
              <a:rPr lang="cs-CZ" sz="2800" b="1" dirty="0" err="1">
                <a:effectLst/>
                <a:latin typeface="Tahoma" panose="020B0604030504040204" pitchFamily="34" charset="0"/>
                <a:ea typeface="Tahoma" panose="020B0604030504040204" pitchFamily="34" charset="0"/>
                <a:cs typeface="Tahoma" panose="020B0604030504040204" pitchFamily="34" charset="0"/>
              </a:rPr>
              <a:t>Alliance</a:t>
            </a:r>
            <a:r>
              <a:rPr lang="cs-CZ" sz="2800" b="1" dirty="0">
                <a:effectLst/>
                <a:latin typeface="Tahoma" panose="020B0604030504040204" pitchFamily="34" charset="0"/>
                <a:ea typeface="Tahoma" panose="020B0604030504040204" pitchFamily="34" charset="0"/>
                <a:cs typeface="Tahoma" panose="020B0604030504040204" pitchFamily="34" charset="0"/>
              </a:rPr>
              <a:t> (ERDERA)</a:t>
            </a:r>
          </a:p>
          <a:p>
            <a:pPr algn="just">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Calibri" panose="020F0502020204030204" pitchFamily="34" charset="0"/>
                <a:cs typeface="Times New Roman" panose="02020603050405020304" pitchFamily="18" charset="0"/>
              </a:rPr>
              <a:t>Cílem partnerství ERDERA je koordinovat a financovat nadnárodní výzkum v oblasti vzácných onemocnění. Zaměřuje se především na inovační strategie pro efektivní využití výsledků výzkumu, posílení připravenosti EU na klinické zkoušky a optimalizaci výzkumných infrastruktur a zdrojů. </a:t>
            </a:r>
            <a:endParaRPr lang="cs-CZ" i="1" dirty="0">
              <a:latin typeface="Tahoma" panose="020B0604030504040204" pitchFamily="34" charset="0"/>
              <a:ea typeface="Tahoma" panose="020B0604030504040204" pitchFamily="34" charset="0"/>
              <a:cs typeface="Tahoma" panose="020B0604030504040204" pitchFamily="34" charset="0"/>
            </a:endParaRPr>
          </a:p>
          <a:p>
            <a:pPr marL="298450" indent="-285750" algn="just">
              <a:spcBef>
                <a:spcPts val="100"/>
              </a:spcBef>
              <a:buFont typeface="Arial" panose="020B0604020202020204" pitchFamily="34" charset="0"/>
              <a:buChar char="•"/>
            </a:pPr>
            <a:r>
              <a:rPr lang="en-US" sz="1800" b="1" i="0" dirty="0">
                <a:effectLst/>
                <a:latin typeface="Tahoma" panose="020B0604030504040204" pitchFamily="34" charset="0"/>
                <a:ea typeface="Tahoma" panose="020B0604030504040204" pitchFamily="34" charset="0"/>
                <a:cs typeface="Tahoma" panose="020B0604030504040204" pitchFamily="34" charset="0"/>
                <a:hlinkClick r:id="rId5"/>
              </a:rPr>
              <a:t>European Rare Diseases Research Alliance</a:t>
            </a:r>
            <a:r>
              <a:rPr lang="cs-CZ" sz="1800" b="1" i="0" dirty="0">
                <a:effectLst/>
                <a:latin typeface="Tahoma" panose="020B0604030504040204" pitchFamily="34" charset="0"/>
                <a:ea typeface="Tahoma" panose="020B0604030504040204" pitchFamily="34" charset="0"/>
                <a:cs typeface="Tahoma" panose="020B0604030504040204" pitchFamily="34" charset="0"/>
              </a:rPr>
              <a:t> (EK </a:t>
            </a:r>
            <a:r>
              <a:rPr lang="cs-CZ" sz="1800" b="1" i="0" dirty="0" err="1">
                <a:effectLst/>
                <a:latin typeface="Tahoma" panose="020B0604030504040204" pitchFamily="34" charset="0"/>
                <a:ea typeface="Tahoma" panose="020B0604030504040204" pitchFamily="34" charset="0"/>
                <a:cs typeface="Tahoma" panose="020B0604030504040204" pitchFamily="34" charset="0"/>
              </a:rPr>
              <a:t>funding</a:t>
            </a:r>
            <a:r>
              <a:rPr lang="cs-CZ" sz="1800" b="1" i="0" dirty="0">
                <a:effectLst/>
                <a:latin typeface="Tahoma" panose="020B0604030504040204" pitchFamily="34" charset="0"/>
                <a:ea typeface="Tahoma" panose="020B0604030504040204" pitchFamily="34" charset="0"/>
                <a:cs typeface="Tahoma" panose="020B0604030504040204" pitchFamily="34" charset="0"/>
              </a:rPr>
              <a:t> </a:t>
            </a:r>
            <a:r>
              <a:rPr lang="cs-CZ" sz="1800" b="1" i="0" dirty="0" err="1">
                <a:effectLst/>
                <a:latin typeface="Tahoma" panose="020B0604030504040204" pitchFamily="34" charset="0"/>
                <a:ea typeface="Tahoma" panose="020B0604030504040204" pitchFamily="34" charset="0"/>
                <a:cs typeface="Tahoma" panose="020B0604030504040204" pitchFamily="34" charset="0"/>
              </a:rPr>
              <a:t>rate</a:t>
            </a:r>
            <a:r>
              <a:rPr lang="cs-CZ" sz="1800" b="1" i="0" dirty="0">
                <a:effectLst/>
                <a:latin typeface="Tahoma" panose="020B0604030504040204" pitchFamily="34" charset="0"/>
                <a:ea typeface="Tahoma" panose="020B0604030504040204" pitchFamily="34" charset="0"/>
                <a:cs typeface="Tahoma" panose="020B0604030504040204" pitchFamily="34" charset="0"/>
              </a:rPr>
              <a:t> 50 %)</a:t>
            </a:r>
            <a:endParaRPr lang="cs-CZ" sz="1800" b="1" spc="-7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12700" algn="just">
              <a:lnSpc>
                <a:spcPct val="100000"/>
              </a:lnSpc>
              <a:spcBef>
                <a:spcPts val="100"/>
              </a:spcBef>
            </a:pPr>
            <a:endParaRPr lang="cs-CZ" i="1" dirty="0">
              <a:latin typeface="Tahoma" panose="020B0604030504040204" pitchFamily="34" charset="0"/>
              <a:ea typeface="Tahoma" panose="020B0604030504040204" pitchFamily="34" charset="0"/>
              <a:cs typeface="Tahoma" panose="020B0604030504040204" pitchFamily="34" charset="0"/>
            </a:endParaRPr>
          </a:p>
          <a:p>
            <a:pPr marL="355600" indent="-342900" algn="just">
              <a:lnSpc>
                <a:spcPct val="100000"/>
              </a:lnSpc>
              <a:spcBef>
                <a:spcPts val="100"/>
              </a:spcBef>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Navazuje na iniciativu EJP RD z předchozího rámcového programu Horizontu 2020.</a:t>
            </a:r>
          </a:p>
          <a:p>
            <a:pPr marL="355600" indent="-342900" algn="just">
              <a:lnSpc>
                <a:spcPct val="100000"/>
              </a:lnSpc>
              <a:spcBef>
                <a:spcPts val="100"/>
              </a:spcBef>
              <a:buFont typeface="Arial" panose="020B0604020202020204" pitchFamily="34" charset="0"/>
              <a:buChar char="•"/>
            </a:pPr>
            <a:endParaRPr lang="cs-CZ" i="1" dirty="0">
              <a:latin typeface="Tahoma" panose="020B0604030504040204" pitchFamily="34" charset="0"/>
              <a:ea typeface="Tahoma" panose="020B0604030504040204" pitchFamily="34" charset="0"/>
              <a:cs typeface="Tahoma" panose="020B0604030504040204" pitchFamily="34" charset="0"/>
            </a:endParaRPr>
          </a:p>
          <a:p>
            <a:pPr marL="355600" indent="-342900" algn="just">
              <a:spcBef>
                <a:spcPts val="100"/>
              </a:spcBef>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Dne 19.9.2023 byl předložen návrh ERDERA k posouzení EK. V prosinci 2023 byl  pozitivně hodnocen. </a:t>
            </a:r>
            <a:r>
              <a:rPr lang="cs-CZ" b="1" u="sng" dirty="0">
                <a:latin typeface="Tahoma" panose="020B0604030504040204" pitchFamily="34" charset="0"/>
                <a:ea typeface="Tahoma" panose="020B0604030504040204" pitchFamily="34" charset="0"/>
                <a:cs typeface="Tahoma" panose="020B0604030504040204" pitchFamily="34" charset="0"/>
              </a:rPr>
              <a:t>ČR je součástí návrhu ERDERA zásluhou pana prof. Milana Macka, DrSc. </a:t>
            </a:r>
            <a:r>
              <a:rPr lang="cs-CZ" b="1" u="sng" dirty="0">
                <a:solidFill>
                  <a:srgbClr val="FF0000"/>
                </a:solidFill>
                <a:latin typeface="Tahoma" panose="020B0604030504040204" pitchFamily="34" charset="0"/>
                <a:ea typeface="Tahoma" panose="020B0604030504040204" pitchFamily="34" charset="0"/>
                <a:cs typeface="Tahoma" panose="020B0604030504040204" pitchFamily="34" charset="0"/>
              </a:rPr>
              <a:t>MZ/AZV ČR se stalo partnerem</a:t>
            </a:r>
            <a:r>
              <a:rPr lang="cs-CZ"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cs-CZ" sz="1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v září roku 2024</a:t>
            </a:r>
            <a:r>
              <a:rPr lang="cs-CZ"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cs-CZ" dirty="0">
                <a:solidFill>
                  <a:schemeClr val="tx1"/>
                </a:solidFill>
                <a:latin typeface="Tahoma" panose="020B0604030504040204" pitchFamily="34" charset="0"/>
                <a:ea typeface="Tahoma" panose="020B0604030504040204" pitchFamily="34" charset="0"/>
                <a:cs typeface="Tahoma" panose="020B0604030504040204" pitchFamily="34" charset="0"/>
              </a:rPr>
              <a:t>kdy rovněž ERDERA oficiálně zahájila svoji činnost. </a:t>
            </a:r>
          </a:p>
          <a:p>
            <a:pPr marL="12700" algn="just">
              <a:lnSpc>
                <a:spcPct val="100000"/>
              </a:lnSpc>
              <a:spcBef>
                <a:spcPts val="100"/>
              </a:spcBef>
            </a:pPr>
            <a:endParaRPr lang="cs-CZ" dirty="0">
              <a:latin typeface="Tahoma" panose="020B0604030504040204" pitchFamily="34" charset="0"/>
              <a:ea typeface="Tahoma" panose="020B0604030504040204" pitchFamily="34" charset="0"/>
              <a:cs typeface="Tahoma" panose="020B0604030504040204" pitchFamily="34" charset="0"/>
            </a:endParaRPr>
          </a:p>
          <a:p>
            <a:pPr marL="355600" indent="-342900" algn="just">
              <a:spcBef>
                <a:spcPts val="100"/>
              </a:spcBef>
              <a:buFont typeface="Arial" panose="020B0604020202020204" pitchFamily="34" charset="0"/>
              <a:buChar char="•"/>
            </a:pPr>
            <a:r>
              <a:rPr lang="cs-CZ" sz="1800" b="1" dirty="0">
                <a:latin typeface="Tahoma" panose="020B0604030504040204" pitchFamily="34" charset="0"/>
                <a:ea typeface="Tahoma" panose="020B0604030504040204" pitchFamily="34" charset="0"/>
                <a:cs typeface="Tahoma" panose="020B0604030504040204" pitchFamily="34" charset="0"/>
              </a:rPr>
              <a:t>MZ/AZV ČR </a:t>
            </a:r>
            <a:r>
              <a:rPr lang="cs-CZ" sz="1800" dirty="0">
                <a:latin typeface="Tahoma" panose="020B0604030504040204" pitchFamily="34" charset="0"/>
                <a:ea typeface="Tahoma" panose="020B0604030504040204" pitchFamily="34" charset="0"/>
                <a:cs typeface="Tahoma" panose="020B0604030504040204" pitchFamily="34" charset="0"/>
              </a:rPr>
              <a:t>se zapojily do 1. společné nadnárodní výzvy (JTC), která byla vyhlášena 10.12.2024. </a:t>
            </a:r>
            <a:endParaRPr lang="cs-CZ"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55600" indent="-342900">
              <a:lnSpc>
                <a:spcPct val="100000"/>
              </a:lnSpc>
              <a:spcBef>
                <a:spcPts val="100"/>
              </a:spcBef>
              <a:buFont typeface="Arial" panose="020B0604020202020204" pitchFamily="34" charset="0"/>
              <a:buChar char="•"/>
            </a:pPr>
            <a:endParaRPr lang="cs-CZ" sz="2000" i="1" dirty="0">
              <a:latin typeface="Tahoma" panose="020B0604030504040204" pitchFamily="34" charset="0"/>
              <a:ea typeface="Tahoma" panose="020B0604030504040204" pitchFamily="34" charset="0"/>
              <a:cs typeface="Tahoma" panose="020B0604030504040204" pitchFamily="34" charset="0"/>
            </a:endParaRPr>
          </a:p>
        </p:txBody>
      </p:sp>
      <p:pic>
        <p:nvPicPr>
          <p:cNvPr id="19" name="Obrázek 18">
            <a:extLst>
              <a:ext uri="{FF2B5EF4-FFF2-40B4-BE49-F238E27FC236}">
                <a16:creationId xmlns:a16="http://schemas.microsoft.com/office/drawing/2014/main" id="{B461643E-8D26-42C0-BFB9-8B7FB2D0316A}"/>
              </a:ext>
            </a:extLst>
          </p:cNvPr>
          <p:cNvPicPr>
            <a:picLocks noChangeAspect="1"/>
          </p:cNvPicPr>
          <p:nvPr/>
        </p:nvPicPr>
        <p:blipFill>
          <a:blip r:embed="rId6"/>
          <a:stretch>
            <a:fillRect/>
          </a:stretch>
        </p:blipFill>
        <p:spPr>
          <a:xfrm>
            <a:off x="6167040" y="473866"/>
            <a:ext cx="3900818" cy="1185205"/>
          </a:xfrm>
          <a:prstGeom prst="rect">
            <a:avLst/>
          </a:prstGeom>
        </p:spPr>
      </p:pic>
    </p:spTree>
    <p:extLst>
      <p:ext uri="{BB962C8B-B14F-4D97-AF65-F5344CB8AC3E}">
        <p14:creationId xmlns:p14="http://schemas.microsoft.com/office/powerpoint/2010/main" val="198831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ERDERA</a:t>
            </a:r>
            <a:r>
              <a:rPr lang="cs-CZ" sz="3600" b="1" dirty="0">
                <a:latin typeface="+mn-lt"/>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6991" y="1297631"/>
            <a:ext cx="9988909" cy="4832092"/>
          </a:xfrm>
          <a:prstGeom prst="rect">
            <a:avLst/>
          </a:prstGeom>
          <a:noFill/>
        </p:spPr>
        <p:txBody>
          <a:bodyPr wrap="square" rtlCol="0" anchor="ctr">
            <a:spAutoFit/>
          </a:bodyPr>
          <a:lstStyle/>
          <a:p>
            <a:pPr algn="just"/>
            <a:r>
              <a:rPr lang="cs-CZ" sz="2800" b="1" dirty="0">
                <a:latin typeface="Tahoma" panose="020B0604030504040204" pitchFamily="34" charset="0"/>
                <a:ea typeface="Tahoma" panose="020B0604030504040204" pitchFamily="34" charset="0"/>
                <a:cs typeface="Tahoma" panose="020B0604030504040204" pitchFamily="34" charset="0"/>
              </a:rPr>
              <a:t>První nadnárodní výzva: </a:t>
            </a:r>
            <a:r>
              <a:rPr lang="en-US"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Pre-clinical</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therapy</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studies</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for</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rare</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diseases</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using</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small</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molecules</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and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biologicals</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 development and </a:t>
            </a:r>
            <a:r>
              <a:rPr lang="cs-CZ" sz="28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validation</a:t>
            </a:r>
            <a:r>
              <a:rPr lang="cs-CZ" sz="28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en-US" sz="28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400" dirty="0">
                <a:hlinkClick r:id="rId5"/>
              </a:rPr>
              <a:t> </a:t>
            </a:r>
            <a:r>
              <a:rPr lang="cs-CZ" sz="2400" b="1" dirty="0">
                <a:hlinkClick r:id="rId5"/>
              </a:rPr>
              <a:t>VÝZVA 2025 – AZV ČR</a:t>
            </a:r>
            <a:endParaRPr lang="cs-CZ" sz="2400" b="1" dirty="0"/>
          </a:p>
          <a:p>
            <a:pPr marL="457200" indent="-4572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800" b="1" dirty="0">
                <a:latin typeface="Tahoma" panose="020B0604030504040204" pitchFamily="34" charset="0"/>
                <a:ea typeface="Tahoma" panose="020B0604030504040204" pitchFamily="34" charset="0"/>
                <a:cs typeface="Tahoma" panose="020B0604030504040204" pitchFamily="34" charset="0"/>
              </a:rPr>
              <a:t>500 000 EUR</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Maximální výše podpory na projekt: </a:t>
            </a:r>
            <a:r>
              <a:rPr lang="cs-CZ" sz="28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Maximální intenzita podpory na projekt: Maximální možná intenzita podpory dle typu subjektu a typu výzkumu</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Uchazeči: </a:t>
            </a:r>
            <a:r>
              <a:rPr lang="cs-CZ" sz="2800" b="1" dirty="0">
                <a:latin typeface="Tahoma" panose="020B0604030504040204" pitchFamily="34" charset="0"/>
                <a:ea typeface="Tahoma" panose="020B0604030504040204" pitchFamily="34" charset="0"/>
                <a:cs typeface="Tahoma" panose="020B0604030504040204" pitchFamily="34" charset="0"/>
              </a:rPr>
              <a:t>výzkumná organizace, podnik</a:t>
            </a:r>
            <a:endParaRPr lang="cs-CZ" sz="28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 Doba trvání projektu: </a:t>
            </a:r>
            <a:r>
              <a:rPr lang="cs-CZ" sz="2800" b="1" dirty="0">
                <a:latin typeface="Tahoma" panose="020B0604030504040204" pitchFamily="34" charset="0"/>
                <a:ea typeface="Tahoma" panose="020B0604030504040204" pitchFamily="34" charset="0"/>
                <a:cs typeface="Tahoma" panose="020B0604030504040204" pitchFamily="34" charset="0"/>
              </a:rPr>
              <a:t>3 roky / 36 měsíců</a:t>
            </a:r>
          </a:p>
          <a:p>
            <a:pPr algn="just"/>
            <a:r>
              <a:rPr lang="cs-CZ"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800" b="1" dirty="0">
                <a:solidFill>
                  <a:srgbClr val="FF0000"/>
                </a:solidFill>
                <a:latin typeface="Tahoma" panose="020B0604030504040204" pitchFamily="34" charset="0"/>
                <a:ea typeface="Tahoma" panose="020B0604030504040204" pitchFamily="34" charset="0"/>
                <a:cs typeface="Tahoma" panose="020B0604030504040204" pitchFamily="34" charset="0"/>
              </a:rPr>
              <a:t>: 13. 2. 2025 (14:00 CET)</a:t>
            </a:r>
          </a:p>
          <a:p>
            <a:pPr algn="just"/>
            <a:r>
              <a:rPr lang="cs-CZ" sz="2800" b="1" dirty="0">
                <a:latin typeface="Tahoma" panose="020B0604030504040204" pitchFamily="34" charset="0"/>
                <a:ea typeface="Tahoma" panose="020B0604030504040204" pitchFamily="34" charset="0"/>
                <a:cs typeface="Tahoma" panose="020B0604030504040204" pitchFamily="34" charset="0"/>
              </a:rPr>
              <a:t>Full </a:t>
            </a:r>
            <a:r>
              <a:rPr lang="cs-CZ" sz="2800" b="1" dirty="0" err="1">
                <a:latin typeface="Tahoma" panose="020B0604030504040204" pitchFamily="34" charset="0"/>
                <a:ea typeface="Tahoma" panose="020B0604030504040204" pitchFamily="34" charset="0"/>
                <a:cs typeface="Tahoma" panose="020B0604030504040204" pitchFamily="34" charset="0"/>
              </a:rPr>
              <a:t>proposals</a:t>
            </a:r>
            <a:r>
              <a:rPr lang="cs-CZ" sz="2800" b="1" dirty="0">
                <a:latin typeface="Tahoma" panose="020B0604030504040204" pitchFamily="34" charset="0"/>
                <a:ea typeface="Tahoma" panose="020B0604030504040204" pitchFamily="34" charset="0"/>
                <a:cs typeface="Tahoma" panose="020B0604030504040204" pitchFamily="34" charset="0"/>
              </a:rPr>
              <a:t>: 9. 7. 2025 (14:00 CEST)</a:t>
            </a: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085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420475" y="473866"/>
            <a:ext cx="9226908" cy="5810373"/>
          </a:xfrm>
          <a:prstGeom prst="rect">
            <a:avLst/>
          </a:prstGeom>
        </p:spPr>
        <p:txBody>
          <a:bodyPr vert="horz" wrap="square" lIns="0" tIns="12700" rIns="0" bIns="0" rtlCol="0">
            <a:spAutoFit/>
          </a:bodyPr>
          <a:lstStyle/>
          <a:p>
            <a:pPr marL="12700" algn="just">
              <a:spcBef>
                <a:spcPts val="100"/>
              </a:spcBef>
            </a:pPr>
            <a:r>
              <a:rPr lang="cs-CZ" sz="3200" b="1" dirty="0" err="1">
                <a:effectLst/>
                <a:latin typeface="Tahoma" panose="020B0604030504040204" pitchFamily="34" charset="0"/>
                <a:ea typeface="Tahoma" panose="020B0604030504040204" pitchFamily="34" charset="0"/>
                <a:cs typeface="Tahoma" panose="020B0604030504040204" pitchFamily="34" charset="0"/>
              </a:rPr>
              <a:t>Personalised</a:t>
            </a:r>
            <a:r>
              <a:rPr lang="cs-CZ" sz="3200" b="1" dirty="0">
                <a:effectLst/>
                <a:latin typeface="Tahoma" panose="020B0604030504040204" pitchFamily="34" charset="0"/>
                <a:ea typeface="Tahoma" panose="020B0604030504040204" pitchFamily="34" charset="0"/>
                <a:cs typeface="Tahoma" panose="020B0604030504040204" pitchFamily="34" charset="0"/>
              </a:rPr>
              <a:t> </a:t>
            </a:r>
            <a:r>
              <a:rPr lang="cs-CZ" sz="3200" b="1" dirty="0" err="1">
                <a:effectLst/>
                <a:latin typeface="Tahoma" panose="020B0604030504040204" pitchFamily="34" charset="0"/>
                <a:ea typeface="Tahoma" panose="020B0604030504040204" pitchFamily="34" charset="0"/>
                <a:cs typeface="Tahoma" panose="020B0604030504040204" pitchFamily="34" charset="0"/>
              </a:rPr>
              <a:t>Medicine</a:t>
            </a:r>
            <a:endParaRPr lang="cs-CZ" sz="3200" b="1" dirty="0">
              <a:latin typeface="Tahoma" panose="020B0604030504040204" pitchFamily="34" charset="0"/>
              <a:ea typeface="Tahoma" panose="020B0604030504040204" pitchFamily="34" charset="0"/>
              <a:cs typeface="Tahoma" panose="020B0604030504040204" pitchFamily="34" charset="0"/>
            </a:endParaRPr>
          </a:p>
          <a:p>
            <a:pPr marL="12700" algn="just">
              <a:spcBef>
                <a:spcPts val="100"/>
              </a:spcBef>
            </a:pPr>
            <a:r>
              <a:rPr lang="cs-CZ" sz="3200" b="1" dirty="0">
                <a:effectLst/>
                <a:latin typeface="Tahoma" panose="020B0604030504040204" pitchFamily="34" charset="0"/>
                <a:ea typeface="Tahoma" panose="020B0604030504040204" pitchFamily="34" charset="0"/>
                <a:cs typeface="Tahoma" panose="020B0604030504040204" pitchFamily="34" charset="0"/>
              </a:rPr>
              <a:t> (EP </a:t>
            </a:r>
            <a:r>
              <a:rPr lang="cs-CZ" sz="3200" b="1" dirty="0" err="1">
                <a:effectLst/>
                <a:latin typeface="Tahoma" panose="020B0604030504040204" pitchFamily="34" charset="0"/>
                <a:ea typeface="Tahoma" panose="020B0604030504040204" pitchFamily="34" charset="0"/>
                <a:cs typeface="Tahoma" panose="020B0604030504040204" pitchFamily="34" charset="0"/>
              </a:rPr>
              <a:t>PerMed</a:t>
            </a:r>
            <a:r>
              <a:rPr lang="cs-CZ" sz="3200" b="1" dirty="0">
                <a:effectLst/>
                <a:latin typeface="Tahoma" panose="020B0604030504040204" pitchFamily="34" charset="0"/>
                <a:ea typeface="Tahoma" panose="020B0604030504040204" pitchFamily="34" charset="0"/>
                <a:cs typeface="Tahoma" panose="020B0604030504040204" pitchFamily="34" charset="0"/>
              </a:rPr>
              <a:t>)</a:t>
            </a:r>
          </a:p>
          <a:p>
            <a:pPr marL="12700" algn="just">
              <a:spcBef>
                <a:spcPts val="100"/>
              </a:spcBef>
            </a:pPr>
            <a:endParaRPr lang="cs-CZ" sz="3200" b="1" dirty="0">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0000"/>
              </a:lnSpc>
              <a:spcBef>
                <a:spcPts val="100"/>
              </a:spcBef>
            </a:pPr>
            <a:endParaRPr lang="cs-CZ" sz="20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cs-CZ" sz="1800" i="1" dirty="0">
                <a:solidFill>
                  <a:srgbClr val="0D0D0D"/>
                </a:solidFill>
                <a:effectLst/>
                <a:latin typeface="Tahoma" panose="020B0604030504040204" pitchFamily="34" charset="0"/>
                <a:ea typeface="Tahoma" panose="020B0604030504040204" pitchFamily="34" charset="0"/>
                <a:cs typeface="Tahoma" panose="020B0604030504040204" pitchFamily="34" charset="0"/>
              </a:rPr>
              <a:t>Vizí spolufinancovaného partnerství je zlepšit zdravotní výsledky v rámci udržitelných systémů zdravotní péče prostřednictvím výzkumu, vývoje a inovací. Klíčovou součástí je zavádění přístupů personalizované medicíny, které přinášejí prospěch pacientům, občanům i celé společnosti.</a:t>
            </a:r>
            <a:endParaRPr lang="cs-CZ" sz="18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Personalised</a:t>
            </a:r>
            <a:r>
              <a:rPr lang="cs-CZ" sz="2000" b="1" i="0" dirty="0">
                <a:effectLst/>
                <a:latin typeface="Tahoma" panose="020B0604030504040204" pitchFamily="34" charset="0"/>
                <a:ea typeface="Tahoma" panose="020B0604030504040204" pitchFamily="34" charset="0"/>
                <a:cs typeface="Tahoma" panose="020B0604030504040204" pitchFamily="34" charset="0"/>
                <a:hlinkClick r:id="rId5"/>
              </a:rPr>
              <a:t> </a:t>
            </a:r>
            <a:r>
              <a:rPr lang="cs-CZ" sz="2000" b="1" i="0" dirty="0" err="1">
                <a:effectLst/>
                <a:latin typeface="Tahoma" panose="020B0604030504040204" pitchFamily="34" charset="0"/>
                <a:ea typeface="Tahoma" panose="020B0604030504040204" pitchFamily="34" charset="0"/>
                <a:cs typeface="Tahoma" panose="020B0604030504040204" pitchFamily="34" charset="0"/>
                <a:hlinkClick r:id="rId5"/>
              </a:rPr>
              <a:t>Medicine</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(EK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funding</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b="1"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rate</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30 %)</a:t>
            </a:r>
            <a:endParaRPr lang="cs-CZ" sz="2000" i="1" dirt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Návrh EP </a:t>
            </a:r>
            <a:r>
              <a:rPr lang="cs-CZ" sz="2000" dirty="0" err="1">
                <a:latin typeface="Tahoma" panose="020B0604030504040204" pitchFamily="34" charset="0"/>
                <a:ea typeface="Tahoma" panose="020B0604030504040204" pitchFamily="34" charset="0"/>
                <a:cs typeface="Tahoma" panose="020B0604030504040204" pitchFamily="34" charset="0"/>
              </a:rPr>
              <a:t>PerMed</a:t>
            </a:r>
            <a:r>
              <a:rPr lang="cs-CZ" sz="2000" dirty="0">
                <a:latin typeface="Tahoma" panose="020B0604030504040204" pitchFamily="34" charset="0"/>
                <a:ea typeface="Tahoma" panose="020B0604030504040204" pitchFamily="34" charset="0"/>
                <a:cs typeface="Tahoma" panose="020B0604030504040204" pitchFamily="34" charset="0"/>
              </a:rPr>
              <a:t> pozitivně hodnocen EK (5.10.2023)</a:t>
            </a:r>
          </a:p>
          <a:p>
            <a:pPr marL="342900" indent="-342900" algn="just">
              <a:lnSpc>
                <a:spcPct val="107000"/>
              </a:lnSpc>
              <a:spcAft>
                <a:spcPts val="800"/>
              </a:spcAft>
              <a:buFont typeface="Arial" panose="020B0604020202020204" pitchFamily="34" charset="0"/>
              <a:buChar char="•"/>
            </a:pPr>
            <a:r>
              <a:rPr lang="cs-CZ" sz="2000" dirty="0">
                <a:latin typeface="Tahoma" panose="020B0604030504040204" pitchFamily="34" charset="0"/>
                <a:ea typeface="Tahoma" panose="020B0604030504040204" pitchFamily="34" charset="0"/>
                <a:cs typeface="Tahoma" panose="020B0604030504040204" pitchFamily="34" charset="0"/>
              </a:rPr>
              <a:t>Formálně se ČR připojila k partnerství podpisem dodatku ke GA s EK </a:t>
            </a:r>
            <a:r>
              <a:rPr lang="cs-CZ" sz="2000" b="1" dirty="0">
                <a:latin typeface="Tahoma" panose="020B0604030504040204" pitchFamily="34" charset="0"/>
                <a:ea typeface="Tahoma" panose="020B0604030504040204" pitchFamily="34" charset="0"/>
                <a:cs typeface="Tahoma" panose="020B0604030504040204" pitchFamily="34" charset="0"/>
              </a:rPr>
              <a:t>v květnu 2024.</a:t>
            </a:r>
          </a:p>
          <a:p>
            <a:pPr marL="342900" indent="-342900" algn="just">
              <a:lnSpc>
                <a:spcPct val="107000"/>
              </a:lnSpc>
              <a:spcAft>
                <a:spcPts val="800"/>
              </a:spcAft>
              <a:buFont typeface="Arial" panose="020B0604020202020204" pitchFamily="34" charset="0"/>
              <a:buChar char="•"/>
            </a:pPr>
            <a:r>
              <a:rPr lang="cs-CZ" sz="2000" b="1" dirty="0">
                <a:latin typeface="Tahoma" panose="020B0604030504040204" pitchFamily="34" charset="0"/>
                <a:ea typeface="Tahoma" panose="020B0604030504040204" pitchFamily="34" charset="0"/>
                <a:cs typeface="Tahoma" panose="020B0604030504040204" pitchFamily="34" charset="0"/>
              </a:rPr>
              <a:t>MZ/AZV ČR </a:t>
            </a:r>
            <a:r>
              <a:rPr lang="cs-CZ" sz="2000" dirty="0">
                <a:latin typeface="Tahoma" panose="020B0604030504040204" pitchFamily="34" charset="0"/>
                <a:ea typeface="Tahoma" panose="020B0604030504040204" pitchFamily="34" charset="0"/>
                <a:cs typeface="Tahoma" panose="020B0604030504040204" pitchFamily="34" charset="0"/>
              </a:rPr>
              <a:t>se zapojily do 2. společné nadnárodní výzvy (JTC), která byla vyhlášena 16.12.2024. </a:t>
            </a:r>
            <a:endParaRPr lang="cs-CZ"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Aft>
                <a:spcPts val="800"/>
              </a:spcAft>
              <a:buFont typeface="Arial" panose="020B0604020202020204" pitchFamily="34" charset="0"/>
              <a:buChar char="•"/>
            </a:pPr>
            <a:endParaRPr lang="cs-CZ" sz="2000" i="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E302E4F0-2ECF-4C82-AD69-EDF75A777C1E}"/>
              </a:ext>
            </a:extLst>
          </p:cNvPr>
          <p:cNvPicPr>
            <a:picLocks noChangeAspect="1"/>
          </p:cNvPicPr>
          <p:nvPr/>
        </p:nvPicPr>
        <p:blipFill>
          <a:blip r:embed="rId6"/>
          <a:stretch>
            <a:fillRect/>
          </a:stretch>
        </p:blipFill>
        <p:spPr>
          <a:xfrm>
            <a:off x="5283145" y="425328"/>
            <a:ext cx="4814731" cy="1783559"/>
          </a:xfrm>
          <a:prstGeom prst="rect">
            <a:avLst/>
          </a:prstGeom>
        </p:spPr>
      </p:pic>
    </p:spTree>
    <p:extLst>
      <p:ext uri="{BB962C8B-B14F-4D97-AF65-F5344CB8AC3E}">
        <p14:creationId xmlns:p14="http://schemas.microsoft.com/office/powerpoint/2010/main" val="2128178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3600" b="1" dirty="0">
                <a:latin typeface="+mn-lt"/>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241301" y="1373108"/>
            <a:ext cx="9601200" cy="4893647"/>
          </a:xfrm>
          <a:prstGeom prst="rect">
            <a:avLst/>
          </a:prstGeom>
          <a:noFill/>
        </p:spPr>
        <p:txBody>
          <a:bodyPr wrap="square" rtlCol="0" anchor="ctr">
            <a:spAutoFit/>
          </a:bodyPr>
          <a:lstStyle/>
          <a:p>
            <a:pPr algn="just"/>
            <a:r>
              <a:rPr lang="cs-CZ" sz="2400" b="1" dirty="0">
                <a:latin typeface="Tahoma" panose="020B0604030504040204" pitchFamily="34" charset="0"/>
                <a:ea typeface="Tahoma" panose="020B0604030504040204" pitchFamily="34" charset="0"/>
                <a:cs typeface="Tahoma" panose="020B0604030504040204" pitchFamily="34" charset="0"/>
              </a:rPr>
              <a:t>Třetí nadnárodní výzva: </a:t>
            </a:r>
            <a:r>
              <a:rPr lang="en-US"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Pharmacogenomic</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strategies</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for</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personalised</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medicine</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a:t>
            </a:r>
            <a:r>
              <a:rPr lang="cs-CZ" sz="2000" b="0" i="1" dirty="0" err="1">
                <a:solidFill>
                  <a:srgbClr val="212529"/>
                </a:solidFill>
                <a:effectLst/>
                <a:latin typeface="Tahoma" panose="020B0604030504040204" pitchFamily="34" charset="0"/>
                <a:ea typeface="Tahoma" panose="020B0604030504040204" pitchFamily="34" charset="0"/>
                <a:cs typeface="Tahoma" panose="020B0604030504040204" pitchFamily="34" charset="0"/>
              </a:rPr>
              <a:t>approaches</a:t>
            </a:r>
            <a:r>
              <a:rPr lang="cs-CZ" sz="2000" b="0" i="1" dirty="0">
                <a:solidFill>
                  <a:srgbClr val="212529"/>
                </a:solidFill>
                <a:effectLst/>
                <a:latin typeface="Tahoma" panose="020B0604030504040204" pitchFamily="34" charset="0"/>
                <a:ea typeface="Tahoma" panose="020B0604030504040204" pitchFamily="34" charset="0"/>
                <a:cs typeface="Tahoma" panose="020B0604030504040204" pitchFamily="34" charset="0"/>
              </a:rPr>
              <a:t> (PGxPM2025)“</a:t>
            </a:r>
            <a:r>
              <a:rPr lang="en-US" sz="20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t>
            </a:r>
            <a:r>
              <a:rPr lang="cs-CZ" sz="2000" b="1" dirty="0">
                <a:hlinkClick r:id="rId5"/>
              </a:rPr>
              <a:t> </a:t>
            </a:r>
            <a:r>
              <a:rPr lang="cs-CZ" sz="2400" b="1" dirty="0">
                <a:hlinkClick r:id="rId5"/>
              </a:rPr>
              <a:t>Výzva 2025 – AZV ČR</a:t>
            </a:r>
            <a:endParaRPr lang="cs-CZ" sz="2400" b="1" dirty="0"/>
          </a:p>
          <a:p>
            <a:pPr marL="457200" indent="-4572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400" b="1" dirty="0">
                <a:latin typeface="Tahoma" panose="020B0604030504040204" pitchFamily="34" charset="0"/>
                <a:ea typeface="Tahoma" panose="020B0604030504040204" pitchFamily="34" charset="0"/>
                <a:cs typeface="Tahoma" panose="020B0604030504040204" pitchFamily="34" charset="0"/>
              </a:rPr>
              <a:t>500 000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výše podpory na projekt: </a:t>
            </a:r>
            <a:r>
              <a:rPr lang="cs-CZ" sz="24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Maximální intenzita podpory na projekt: Maximální možná intenzita podpory dle typu subjektu a typu výzkumu</a:t>
            </a: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Uchazeči: </a:t>
            </a:r>
            <a:r>
              <a:rPr lang="cs-CZ" sz="2400" b="1" dirty="0">
                <a:latin typeface="Tahoma" panose="020B0604030504040204" pitchFamily="34" charset="0"/>
                <a:ea typeface="Tahoma" panose="020B0604030504040204" pitchFamily="34" charset="0"/>
                <a:cs typeface="Tahoma" panose="020B0604030504040204" pitchFamily="34" charset="0"/>
              </a:rPr>
              <a:t>výzkumná organizace, podnik</a:t>
            </a:r>
            <a:endParaRPr lang="cs-CZ"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400" dirty="0">
                <a:latin typeface="Tahoma" panose="020B0604030504040204" pitchFamily="34" charset="0"/>
                <a:ea typeface="Tahoma" panose="020B0604030504040204" pitchFamily="34" charset="0"/>
                <a:cs typeface="Tahoma" panose="020B0604030504040204" pitchFamily="34" charset="0"/>
              </a:rPr>
              <a:t> Doba trvání projektu:</a:t>
            </a:r>
            <a:r>
              <a:rPr lang="cs-CZ" sz="2400" b="1" dirty="0">
                <a:latin typeface="Tahoma" panose="020B0604030504040204" pitchFamily="34" charset="0"/>
                <a:ea typeface="Tahoma" panose="020B0604030504040204" pitchFamily="34" charset="0"/>
                <a:cs typeface="Tahoma" panose="020B0604030504040204" pitchFamily="34" charset="0"/>
              </a:rPr>
              <a:t> 3 roky / 36 měsíců</a:t>
            </a:r>
          </a:p>
          <a:p>
            <a:pPr algn="just"/>
            <a:r>
              <a:rPr lang="cs-CZ"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 18. 2. 2025 (14:00 CET)</a:t>
            </a:r>
          </a:p>
          <a:p>
            <a:pPr algn="just"/>
            <a:r>
              <a:rPr lang="cs-CZ" sz="2400" b="1" dirty="0">
                <a:latin typeface="Tahoma" panose="020B0604030504040204" pitchFamily="34" charset="0"/>
                <a:ea typeface="Tahoma" panose="020B0604030504040204" pitchFamily="34" charset="0"/>
                <a:cs typeface="Tahoma" panose="020B0604030504040204" pitchFamily="34" charset="0"/>
              </a:rPr>
              <a:t>Full </a:t>
            </a:r>
            <a:r>
              <a:rPr lang="cs-CZ" sz="2400" b="1" dirty="0" err="1">
                <a:latin typeface="Tahoma" panose="020B0604030504040204" pitchFamily="34" charset="0"/>
                <a:ea typeface="Tahoma" panose="020B0604030504040204" pitchFamily="34" charset="0"/>
                <a:cs typeface="Tahoma" panose="020B0604030504040204" pitchFamily="34" charset="0"/>
              </a:rPr>
              <a:t>proposals</a:t>
            </a:r>
            <a:r>
              <a:rPr lang="cs-CZ" sz="2400" b="1" dirty="0">
                <a:latin typeface="Tahoma" panose="020B0604030504040204" pitchFamily="34" charset="0"/>
                <a:ea typeface="Tahoma" panose="020B0604030504040204" pitchFamily="34" charset="0"/>
                <a:cs typeface="Tahoma" panose="020B0604030504040204" pitchFamily="34" charset="0"/>
              </a:rPr>
              <a:t>: 17. 6. 2025 (14:00 CEST)</a:t>
            </a:r>
          </a:p>
          <a:p>
            <a:pPr marL="457200" indent="-457200" algn="just">
              <a:buFont typeface="Arial" panose="020B0604020202020204" pitchFamily="34" charset="0"/>
              <a:buChar char="•"/>
            </a:pPr>
            <a:r>
              <a:rPr lang="cs-CZ" sz="2400" b="1" dirty="0">
                <a:solidFill>
                  <a:srgbClr val="FF0000"/>
                </a:solidFill>
                <a:latin typeface="Tahoma" panose="020B0604030504040204" pitchFamily="34" charset="0"/>
                <a:ea typeface="Tahoma" panose="020B0604030504040204" pitchFamily="34" charset="0"/>
                <a:cs typeface="Tahoma" panose="020B0604030504040204" pitchFamily="34" charset="0"/>
              </a:rPr>
              <a:t>Mezinárodní webinář: 9.1.2025 (13:00 – 14:30) </a:t>
            </a:r>
            <a:r>
              <a:rPr lang="en-US" sz="2400" dirty="0">
                <a:solidFill>
                  <a:srgbClr val="0000FF"/>
                </a:solidFill>
                <a:hlinkClick r:id="rId6">
                  <a:extLst>
                    <a:ext uri="{A12FA001-AC4F-418D-AE19-62706E023703}">
                      <ahyp:hlinkClr xmlns:ahyp="http://schemas.microsoft.com/office/drawing/2018/hyperlinkcolor" val="tx"/>
                    </a:ext>
                  </a:extLst>
                </a:hlinkClick>
              </a:rPr>
              <a:t>EP </a:t>
            </a:r>
            <a:r>
              <a:rPr lang="en-US" sz="2400" dirty="0" err="1">
                <a:solidFill>
                  <a:srgbClr val="0000FF"/>
                </a:solidFill>
                <a:hlinkClick r:id="rId6">
                  <a:extLst>
                    <a:ext uri="{A12FA001-AC4F-418D-AE19-62706E023703}">
                      <ahyp:hlinkClr xmlns:ahyp="http://schemas.microsoft.com/office/drawing/2018/hyperlinkcolor" val="tx"/>
                    </a:ext>
                  </a:extLst>
                </a:hlinkClick>
              </a:rPr>
              <a:t>PerMed</a:t>
            </a:r>
            <a:r>
              <a:rPr lang="en-US" sz="2400" dirty="0">
                <a:solidFill>
                  <a:srgbClr val="0000FF"/>
                </a:solidFill>
                <a:hlinkClick r:id="rId6">
                  <a:extLst>
                    <a:ext uri="{A12FA001-AC4F-418D-AE19-62706E023703}">
                      <ahyp:hlinkClr xmlns:ahyp="http://schemas.microsoft.com/office/drawing/2018/hyperlinkcolor" val="tx"/>
                    </a:ext>
                  </a:extLst>
                </a:hlinkClick>
              </a:rPr>
              <a:t> JTC2025 Information Day - European Partnership for </a:t>
            </a:r>
            <a:r>
              <a:rPr lang="en-US" sz="2400" dirty="0" err="1">
                <a:solidFill>
                  <a:srgbClr val="0000FF"/>
                </a:solidFill>
                <a:hlinkClick r:id="rId6">
                  <a:extLst>
                    <a:ext uri="{A12FA001-AC4F-418D-AE19-62706E023703}">
                      <ahyp:hlinkClr xmlns:ahyp="http://schemas.microsoft.com/office/drawing/2018/hyperlinkcolor" val="tx"/>
                    </a:ext>
                  </a:extLst>
                </a:hlinkClick>
              </a:rPr>
              <a:t>Personalised</a:t>
            </a:r>
            <a:r>
              <a:rPr lang="en-US" sz="2400" dirty="0">
                <a:solidFill>
                  <a:srgbClr val="0000FF"/>
                </a:solidFill>
                <a:hlinkClick r:id="rId6">
                  <a:extLst>
                    <a:ext uri="{A12FA001-AC4F-418D-AE19-62706E023703}">
                      <ahyp:hlinkClr xmlns:ahyp="http://schemas.microsoft.com/office/drawing/2018/hyperlinkcolor" val="tx"/>
                    </a:ext>
                  </a:extLst>
                </a:hlinkClick>
              </a:rPr>
              <a:t> Medicine - EP </a:t>
            </a:r>
            <a:r>
              <a:rPr lang="en-US" sz="2400" dirty="0" err="1">
                <a:solidFill>
                  <a:srgbClr val="FF0000"/>
                </a:solidFill>
                <a:hlinkClick r:id="rId6">
                  <a:extLst>
                    <a:ext uri="{A12FA001-AC4F-418D-AE19-62706E023703}">
                      <ahyp:hlinkClr xmlns:ahyp="http://schemas.microsoft.com/office/drawing/2018/hyperlinkcolor" val="tx"/>
                    </a:ext>
                  </a:extLst>
                </a:hlinkClick>
              </a:rPr>
              <a:t>PerMed</a:t>
            </a:r>
            <a:endParaRPr lang="cs-CZ"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775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1243930"/>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Plánované webináře k výzvě </a:t>
            </a:r>
            <a:r>
              <a:rPr lang="cs-CZ" sz="4000" b="1" dirty="0" err="1">
                <a:latin typeface="Tahoma" panose="020B0604030504040204" pitchFamily="34" charset="0"/>
                <a:ea typeface="Tahoma" panose="020B0604030504040204" pitchFamily="34" charset="0"/>
                <a:cs typeface="Tahoma" panose="020B0604030504040204" pitchFamily="34" charset="0"/>
              </a:rPr>
              <a:t>PerMed</a:t>
            </a:r>
            <a:r>
              <a:rPr lang="cs-CZ" sz="4000" b="1" dirty="0">
                <a:latin typeface="Tahoma" panose="020B0604030504040204" pitchFamily="34" charset="0"/>
                <a:ea typeface="Tahoma" panose="020B0604030504040204" pitchFamily="34" charset="0"/>
                <a:cs typeface="Tahoma" panose="020B0604030504040204" pitchFamily="34" charset="0"/>
              </a:rPr>
              <a:t> a ERDERA</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17501" y="2868523"/>
            <a:ext cx="10134600" cy="1384995"/>
          </a:xfrm>
          <a:prstGeom prst="rect">
            <a:avLst/>
          </a:prstGeom>
          <a:noFill/>
        </p:spPr>
        <p:txBody>
          <a:bodyPr wrap="square" rtlCol="0" anchor="ctr">
            <a:spAutoFit/>
          </a:bodyPr>
          <a:lstStyle/>
          <a:p>
            <a:pPr algn="just"/>
            <a:r>
              <a:rPr lang="cs-CZ" sz="2800" b="1" dirty="0">
                <a:latin typeface="Tahoma" panose="020B0604030504040204" pitchFamily="34" charset="0"/>
                <a:ea typeface="Tahoma" panose="020B0604030504040204" pitchFamily="34" charset="0"/>
                <a:cs typeface="Tahoma" panose="020B0604030504040204" pitchFamily="34" charset="0"/>
              </a:rPr>
              <a:t>Začátek ledna 2025! Přesný termín bude včas upřesněn na webových stránkách AZV ČR v aktualitách: </a:t>
            </a:r>
            <a:r>
              <a:rPr lang="cs-CZ" sz="2800" dirty="0">
                <a:hlinkClick r:id="rId5"/>
              </a:rPr>
              <a:t>AZV ČR – Agentura pro zdravotnický výzkum České republiky</a:t>
            </a:r>
            <a:r>
              <a:rPr lang="cs-CZ" sz="2800" b="1" dirty="0">
                <a:latin typeface="Tahoma" panose="020B0604030504040204" pitchFamily="34" charset="0"/>
                <a:ea typeface="Tahoma" panose="020B0604030504040204" pitchFamily="34" charset="0"/>
                <a:cs typeface="Tahoma" panose="020B0604030504040204" pitchFamily="34" charset="0"/>
              </a:rPr>
              <a:t> </a:t>
            </a: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4946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4400" b="1" dirty="0">
                <a:latin typeface="Tahoma" panose="020B0604030504040204" pitchFamily="34" charset="0"/>
                <a:ea typeface="Tahoma" panose="020B0604030504040204" pitchFamily="34" charset="0"/>
                <a:cs typeface="Tahoma" panose="020B0604030504040204" pitchFamily="34" charset="0"/>
              </a:rPr>
              <a:t>Otázky a odpovědi? </a:t>
            </a:r>
            <a:endParaRPr lang="cs-CZ" sz="3600" b="1" dirty="0">
              <a:latin typeface="Tahoma" panose="020B0604030504040204" pitchFamily="34" charset="0"/>
              <a:ea typeface="Tahoma" panose="020B0604030504040204" pitchFamily="34" charset="0"/>
              <a:cs typeface="Tahoma" panose="020B0604030504040204" pitchFamily="34" charset="0"/>
            </a:endParaRPr>
          </a:p>
        </p:txBody>
      </p:sp>
      <p:pic>
        <p:nvPicPr>
          <p:cNvPr id="18" name="Obrázek 17">
            <a:extLst>
              <a:ext uri="{FF2B5EF4-FFF2-40B4-BE49-F238E27FC236}">
                <a16:creationId xmlns:a16="http://schemas.microsoft.com/office/drawing/2014/main" id="{A6AA54E4-EAF5-4C01-AFD0-D810513FE670}"/>
              </a:ext>
            </a:extLst>
          </p:cNvPr>
          <p:cNvPicPr>
            <a:picLocks noChangeAspect="1"/>
          </p:cNvPicPr>
          <p:nvPr/>
        </p:nvPicPr>
        <p:blipFill>
          <a:blip r:embed="rId5"/>
          <a:stretch>
            <a:fillRect/>
          </a:stretch>
        </p:blipFill>
        <p:spPr>
          <a:xfrm>
            <a:off x="4127500" y="1743075"/>
            <a:ext cx="3038475" cy="4076700"/>
          </a:xfrm>
          <a:prstGeom prst="rect">
            <a:avLst/>
          </a:prstGeom>
        </p:spPr>
      </p:pic>
    </p:spTree>
    <p:extLst>
      <p:ext uri="{BB962C8B-B14F-4D97-AF65-F5344CB8AC3E}">
        <p14:creationId xmlns:p14="http://schemas.microsoft.com/office/powerpoint/2010/main" val="3891285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6991" y="264194"/>
            <a:ext cx="8922108" cy="505267"/>
          </a:xfrm>
          <a:prstGeom prst="rect">
            <a:avLst/>
          </a:prstGeom>
        </p:spPr>
        <p:txBody>
          <a:bodyPr vert="horz" wrap="square" lIns="0" tIns="12700" rIns="0" bIns="0" rtlCol="0">
            <a:spAutoFit/>
          </a:bodyPr>
          <a:lstStyle/>
          <a:p>
            <a:r>
              <a:rPr lang="cs-CZ" sz="3200" b="1" dirty="0" err="1">
                <a:latin typeface="Tahoma" panose="020B0604030504040204" pitchFamily="34" charset="0"/>
                <a:ea typeface="Tahoma" panose="020B0604030504040204" pitchFamily="34" charset="0"/>
                <a:cs typeface="Tahoma" panose="020B0604030504040204" pitchFamily="34" charset="0"/>
              </a:rPr>
              <a:t>Application</a:t>
            </a:r>
            <a:r>
              <a:rPr lang="cs-CZ" sz="3200" b="1" dirty="0">
                <a:latin typeface="Tahoma" panose="020B0604030504040204" pitchFamily="34" charset="0"/>
                <a:ea typeface="Tahoma" panose="020B0604030504040204" pitchFamily="34" charset="0"/>
                <a:cs typeface="Tahoma" panose="020B0604030504040204" pitchFamily="34" charset="0"/>
              </a:rPr>
              <a:t> </a:t>
            </a:r>
            <a:r>
              <a:rPr lang="cs-CZ" sz="3200" b="1" dirty="0" err="1">
                <a:latin typeface="Tahoma" panose="020B0604030504040204" pitchFamily="34" charset="0"/>
                <a:ea typeface="Tahoma" panose="020B0604030504040204" pitchFamily="34" charset="0"/>
                <a:cs typeface="Tahoma" panose="020B0604030504040204" pitchFamily="34" charset="0"/>
              </a:rPr>
              <a:t>Form</a:t>
            </a:r>
            <a:r>
              <a:rPr lang="cs-CZ" sz="3200" b="1" dirty="0">
                <a:latin typeface="Tahoma" panose="020B0604030504040204" pitchFamily="34" charset="0"/>
                <a:ea typeface="Tahoma" panose="020B0604030504040204" pitchFamily="34" charset="0"/>
                <a:cs typeface="Tahoma" panose="020B0604030504040204" pitchFamily="34" charset="0"/>
              </a:rPr>
              <a:t> – povinná příloha</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88900" y="1710253"/>
            <a:ext cx="10515599" cy="954107"/>
          </a:xfrm>
          <a:prstGeom prst="rect">
            <a:avLst/>
          </a:prstGeom>
          <a:noFill/>
        </p:spPr>
        <p:txBody>
          <a:bodyPr wrap="square" rtlCol="0" anchor="ctr">
            <a:spAutoFit/>
          </a:bodyPr>
          <a:lstStyle/>
          <a:p>
            <a:pPr algn="just"/>
            <a:r>
              <a:rPr lang="cs-CZ" sz="2800" b="1" kern="100" dirty="0">
                <a:effectLst/>
                <a:latin typeface="Tahoma" panose="020B0604030504040204" pitchFamily="34" charset="0"/>
                <a:ea typeface="Tahoma" panose="020B0604030504040204" pitchFamily="34" charset="0"/>
                <a:cs typeface="Tahoma" panose="020B0604030504040204" pitchFamily="34" charset="0"/>
              </a:rPr>
              <a:t>Praktické představení vyplnění formuláře: Ing. Iva </a:t>
            </a:r>
            <a:r>
              <a:rPr lang="cs-CZ" sz="2800" b="1" kern="100" dirty="0" err="1">
                <a:effectLst/>
                <a:latin typeface="Tahoma" panose="020B0604030504040204" pitchFamily="34" charset="0"/>
                <a:ea typeface="Tahoma" panose="020B0604030504040204" pitchFamily="34" charset="0"/>
                <a:cs typeface="Tahoma" panose="020B0604030504040204" pitchFamily="34" charset="0"/>
              </a:rPr>
              <a:t>Škach</a:t>
            </a:r>
            <a:r>
              <a:rPr lang="cs-CZ" sz="2800" b="1" kern="100" dirty="0">
                <a:effectLst/>
                <a:latin typeface="Tahoma" panose="020B0604030504040204" pitchFamily="34" charset="0"/>
                <a:ea typeface="Tahoma" panose="020B0604030504040204" pitchFamily="34" charset="0"/>
                <a:cs typeface="Tahoma" panose="020B0604030504040204" pitchFamily="34" charset="0"/>
              </a:rPr>
              <a:t> Vrbíková</a:t>
            </a:r>
            <a:endParaRPr lang="cs-CZ" sz="2800" kern="1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CC7FC7B9-126C-4787-9B35-7E0349A10AB1}"/>
              </a:ext>
            </a:extLst>
          </p:cNvPr>
          <p:cNvPicPr>
            <a:picLocks noChangeAspect="1"/>
          </p:cNvPicPr>
          <p:nvPr/>
        </p:nvPicPr>
        <p:blipFill>
          <a:blip r:embed="rId5"/>
          <a:stretch>
            <a:fillRect/>
          </a:stretch>
        </p:blipFill>
        <p:spPr>
          <a:xfrm>
            <a:off x="3717362" y="2665011"/>
            <a:ext cx="2818335" cy="3224700"/>
          </a:xfrm>
          <a:prstGeom prst="rect">
            <a:avLst/>
          </a:prstGeom>
        </p:spPr>
      </p:pic>
    </p:spTree>
    <p:extLst>
      <p:ext uri="{BB962C8B-B14F-4D97-AF65-F5344CB8AC3E}">
        <p14:creationId xmlns:p14="http://schemas.microsoft.com/office/powerpoint/2010/main" val="156174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pic>
        <p:nvPicPr>
          <p:cNvPr id="19" name="Obrázek 18">
            <a:extLst>
              <a:ext uri="{FF2B5EF4-FFF2-40B4-BE49-F238E27FC236}">
                <a16:creationId xmlns:a16="http://schemas.microsoft.com/office/drawing/2014/main" id="{5AA9F8E2-D9C5-439B-A57C-BC666CF36BAC}"/>
              </a:ext>
            </a:extLst>
          </p:cNvPr>
          <p:cNvPicPr>
            <a:picLocks noChangeAspect="1"/>
          </p:cNvPicPr>
          <p:nvPr/>
        </p:nvPicPr>
        <p:blipFill>
          <a:blip r:embed="rId5"/>
          <a:stretch>
            <a:fillRect/>
          </a:stretch>
        </p:blipFill>
        <p:spPr>
          <a:xfrm>
            <a:off x="2984500" y="854434"/>
            <a:ext cx="5029200" cy="5519467"/>
          </a:xfrm>
          <a:prstGeom prst="rect">
            <a:avLst/>
          </a:prstGeom>
        </p:spPr>
      </p:pic>
    </p:spTree>
    <p:extLst>
      <p:ext uri="{BB962C8B-B14F-4D97-AF65-F5344CB8AC3E}">
        <p14:creationId xmlns:p14="http://schemas.microsoft.com/office/powerpoint/2010/main" val="373144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6991" y="340195"/>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ERA4Health</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386991" y="1082186"/>
            <a:ext cx="9988909" cy="5262979"/>
          </a:xfrm>
          <a:prstGeom prst="rect">
            <a:avLst/>
          </a:prstGeom>
          <a:noFill/>
        </p:spPr>
        <p:txBody>
          <a:bodyPr wrap="square" rtlCol="0" anchor="ctr">
            <a:spAutoFit/>
          </a:bodyPr>
          <a:lstStyle/>
          <a:p>
            <a:pPr algn="just"/>
            <a:r>
              <a:rPr lang="cs-CZ" sz="2800" b="1" dirty="0">
                <a:latin typeface="Tahoma" panose="020B0604030504040204" pitchFamily="34" charset="0"/>
                <a:ea typeface="Tahoma" panose="020B0604030504040204" pitchFamily="34" charset="0"/>
                <a:cs typeface="Tahoma" panose="020B0604030504040204" pitchFamily="34" charset="0"/>
              </a:rPr>
              <a:t>Pilotní výzva zaměřená na klinické studie: </a:t>
            </a:r>
            <a:r>
              <a:rPr lang="cs-CZ" sz="2800" b="1" i="1" dirty="0">
                <a:latin typeface="Tahoma" panose="020B0604030504040204" pitchFamily="34" charset="0"/>
                <a:ea typeface="Tahoma" panose="020B0604030504040204" pitchFamily="34" charset="0"/>
                <a:cs typeface="Tahoma" panose="020B0604030504040204" pitchFamily="34" charset="0"/>
              </a:rPr>
              <a:t>„</a:t>
            </a:r>
            <a:r>
              <a:rPr lang="cs-CZ" sz="2800" i="1" dirty="0" err="1">
                <a:latin typeface="Tahoma" panose="020B0604030504040204" pitchFamily="34" charset="0"/>
                <a:ea typeface="Tahoma" panose="020B0604030504040204" pitchFamily="34" charset="0"/>
                <a:cs typeface="Tahoma" panose="020B0604030504040204" pitchFamily="34" charset="0"/>
              </a:rPr>
              <a:t>Fostering</a:t>
            </a:r>
            <a:r>
              <a:rPr lang="cs-CZ" sz="2800" i="1" dirty="0">
                <a:latin typeface="Tahoma" panose="020B0604030504040204" pitchFamily="34" charset="0"/>
                <a:ea typeface="Tahoma" panose="020B0604030504040204" pitchFamily="34" charset="0"/>
                <a:cs typeface="Tahoma" panose="020B0604030504040204" pitchFamily="34" charset="0"/>
              </a:rPr>
              <a:t> </a:t>
            </a:r>
            <a:r>
              <a:rPr lang="cs-CZ" sz="2800" i="1" dirty="0" err="1">
                <a:latin typeface="Tahoma" panose="020B0604030504040204" pitchFamily="34" charset="0"/>
                <a:ea typeface="Tahoma" panose="020B0604030504040204" pitchFamily="34" charset="0"/>
                <a:cs typeface="Tahoma" panose="020B0604030504040204" pitchFamily="34" charset="0"/>
              </a:rPr>
              <a:t>Pragmatic</a:t>
            </a:r>
            <a:r>
              <a:rPr lang="cs-CZ" sz="2800" i="1" dirty="0">
                <a:latin typeface="Tahoma" panose="020B0604030504040204" pitchFamily="34" charset="0"/>
                <a:ea typeface="Tahoma" panose="020B0604030504040204" pitchFamily="34" charset="0"/>
                <a:cs typeface="Tahoma" panose="020B0604030504040204" pitchFamily="34" charset="0"/>
              </a:rPr>
              <a:t> </a:t>
            </a:r>
            <a:r>
              <a:rPr lang="cs-CZ" sz="2800" i="1" dirty="0" err="1">
                <a:latin typeface="Tahoma" panose="020B0604030504040204" pitchFamily="34" charset="0"/>
                <a:ea typeface="Tahoma" panose="020B0604030504040204" pitchFamily="34" charset="0"/>
                <a:cs typeface="Tahoma" panose="020B0604030504040204" pitchFamily="34" charset="0"/>
              </a:rPr>
              <a:t>Comparative-Effectiveness</a:t>
            </a:r>
            <a:r>
              <a:rPr lang="cs-CZ" sz="2800" i="1" dirty="0">
                <a:latin typeface="Tahoma" panose="020B0604030504040204" pitchFamily="34" charset="0"/>
                <a:ea typeface="Tahoma" panose="020B0604030504040204" pitchFamily="34" charset="0"/>
                <a:cs typeface="Tahoma" panose="020B0604030504040204" pitchFamily="34" charset="0"/>
              </a:rPr>
              <a:t> </a:t>
            </a:r>
            <a:r>
              <a:rPr lang="cs-CZ" sz="2800" i="1" dirty="0" err="1">
                <a:latin typeface="Tahoma" panose="020B0604030504040204" pitchFamily="34" charset="0"/>
                <a:ea typeface="Tahoma" panose="020B0604030504040204" pitchFamily="34" charset="0"/>
                <a:cs typeface="Tahoma" panose="020B0604030504040204" pitchFamily="34" charset="0"/>
              </a:rPr>
              <a:t>Trials</a:t>
            </a:r>
            <a:r>
              <a:rPr lang="cs-CZ" sz="2800" i="1" dirty="0">
                <a:latin typeface="Tahoma" panose="020B0604030504040204" pitchFamily="34" charset="0"/>
                <a:ea typeface="Tahoma" panose="020B0604030504040204" pitchFamily="34" charset="0"/>
                <a:cs typeface="Tahoma" panose="020B0604030504040204" pitchFamily="34" charset="0"/>
              </a:rPr>
              <a:t> in Non-</a:t>
            </a:r>
            <a:r>
              <a:rPr lang="cs-CZ" sz="2800" i="1" dirty="0" err="1">
                <a:latin typeface="Tahoma" panose="020B0604030504040204" pitchFamily="34" charset="0"/>
                <a:ea typeface="Tahoma" panose="020B0604030504040204" pitchFamily="34" charset="0"/>
                <a:cs typeface="Tahoma" panose="020B0604030504040204" pitchFamily="34" charset="0"/>
              </a:rPr>
              <a:t>communicable</a:t>
            </a:r>
            <a:r>
              <a:rPr lang="cs-CZ" sz="2800" i="1" dirty="0">
                <a:latin typeface="Tahoma" panose="020B0604030504040204" pitchFamily="34" charset="0"/>
                <a:ea typeface="Tahoma" panose="020B0604030504040204" pitchFamily="34" charset="0"/>
                <a:cs typeface="Tahoma" panose="020B0604030504040204" pitchFamily="34" charset="0"/>
              </a:rPr>
              <a:t> </a:t>
            </a:r>
            <a:r>
              <a:rPr lang="cs-CZ" sz="2800" i="1" dirty="0" err="1">
                <a:latin typeface="Tahoma" panose="020B0604030504040204" pitchFamily="34" charset="0"/>
                <a:ea typeface="Tahoma" panose="020B0604030504040204" pitchFamily="34" charset="0"/>
                <a:cs typeface="Tahoma" panose="020B0604030504040204" pitchFamily="34" charset="0"/>
              </a:rPr>
              <a:t>Diseases</a:t>
            </a:r>
            <a:r>
              <a:rPr lang="cs-CZ" sz="2800" i="1" dirty="0">
                <a:latin typeface="Tahoma" panose="020B0604030504040204" pitchFamily="34" charset="0"/>
                <a:ea typeface="Tahoma" panose="020B0604030504040204" pitchFamily="34" charset="0"/>
                <a:cs typeface="Tahoma" panose="020B0604030504040204" pitchFamily="34" charset="0"/>
              </a:rPr>
              <a:t>“ (EffecTrial) </a:t>
            </a:r>
            <a:r>
              <a:rPr lang="cs-CZ" sz="2400" b="1" dirty="0">
                <a:latin typeface="Tahoma" panose="020B0604030504040204" pitchFamily="34" charset="0"/>
                <a:ea typeface="Tahoma" panose="020B0604030504040204" pitchFamily="34" charset="0"/>
                <a:cs typeface="Tahoma" panose="020B0604030504040204" pitchFamily="34" charset="0"/>
                <a:hlinkClick r:id="rId5"/>
              </a:rPr>
              <a:t>Výzva 2025 – AZV ČR</a:t>
            </a:r>
            <a:endParaRPr lang="cs-CZ" sz="2400" b="1" i="1"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Národní rozpočtová alokace na výzvu: </a:t>
            </a:r>
            <a:r>
              <a:rPr lang="cs-CZ" sz="2800" b="1" dirty="0">
                <a:latin typeface="Tahoma" panose="020B0604030504040204" pitchFamily="34" charset="0"/>
                <a:ea typeface="Tahoma" panose="020B0604030504040204" pitchFamily="34" charset="0"/>
                <a:cs typeface="Tahoma" panose="020B0604030504040204" pitchFamily="34" charset="0"/>
              </a:rPr>
              <a:t>500 000 EUR</a:t>
            </a:r>
            <a:endParaRPr lang="cs-CZ" sz="28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Maximální výše podpory na projekt: </a:t>
            </a:r>
            <a:r>
              <a:rPr lang="cs-CZ" sz="2800" b="1" dirty="0">
                <a:latin typeface="Tahoma" panose="020B0604030504040204" pitchFamily="34" charset="0"/>
                <a:ea typeface="Tahoma" panose="020B0604030504040204" pitchFamily="34" charset="0"/>
                <a:cs typeface="Tahoma" panose="020B0604030504040204" pitchFamily="34" charset="0"/>
              </a:rPr>
              <a:t>250 000 EUR</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Maximální intenzita podpory na projekt: Maximální možná intenzita podpory dle typu subjektu a typu výzkumu</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Uchazeči: </a:t>
            </a:r>
            <a:r>
              <a:rPr lang="cs-CZ" sz="2800" b="1" dirty="0">
                <a:latin typeface="Tahoma" panose="020B0604030504040204" pitchFamily="34" charset="0"/>
                <a:ea typeface="Tahoma" panose="020B0604030504040204" pitchFamily="34" charset="0"/>
                <a:cs typeface="Tahoma" panose="020B0604030504040204" pitchFamily="34" charset="0"/>
              </a:rPr>
              <a:t>výzkumná organizace, podnik</a:t>
            </a:r>
          </a:p>
          <a:p>
            <a:pPr marL="342900" indent="-342900" algn="just">
              <a:buFont typeface="Arial" panose="020B0604020202020204" pitchFamily="34" charset="0"/>
              <a:buChar char="•"/>
            </a:pPr>
            <a:r>
              <a:rPr lang="cs-CZ" sz="2800" dirty="0">
                <a:latin typeface="Tahoma" panose="020B0604030504040204" pitchFamily="34" charset="0"/>
                <a:ea typeface="Tahoma" panose="020B0604030504040204" pitchFamily="34" charset="0"/>
                <a:cs typeface="Tahoma" panose="020B0604030504040204" pitchFamily="34" charset="0"/>
              </a:rPr>
              <a:t>Doba trvání projektu: </a:t>
            </a:r>
            <a:r>
              <a:rPr lang="cs-CZ" sz="2800" b="1" dirty="0">
                <a:latin typeface="Tahoma" panose="020B0604030504040204" pitchFamily="34" charset="0"/>
                <a:ea typeface="Tahoma" panose="020B0604030504040204" pitchFamily="34" charset="0"/>
                <a:cs typeface="Tahoma" panose="020B0604030504040204" pitchFamily="34" charset="0"/>
              </a:rPr>
              <a:t>48 měsíců + 1 rok </a:t>
            </a:r>
            <a:r>
              <a:rPr lang="cs-CZ" sz="2800" dirty="0">
                <a:latin typeface="Tahoma" panose="020B0604030504040204" pitchFamily="34" charset="0"/>
                <a:ea typeface="Tahoma" panose="020B0604030504040204" pitchFamily="34" charset="0"/>
                <a:cs typeface="Tahoma" panose="020B0604030504040204" pitchFamily="34" charset="0"/>
              </a:rPr>
              <a:t>(bez možnosti žádat o další finanční prostředky)</a:t>
            </a:r>
          </a:p>
          <a:p>
            <a:pPr algn="just"/>
            <a:r>
              <a:rPr lang="cs-CZ"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Pre-proposals</a:t>
            </a:r>
            <a:r>
              <a:rPr lang="cs-CZ" sz="2800" b="1" dirty="0">
                <a:solidFill>
                  <a:srgbClr val="FF0000"/>
                </a:solidFill>
                <a:latin typeface="Tahoma" panose="020B0604030504040204" pitchFamily="34" charset="0"/>
                <a:ea typeface="Tahoma" panose="020B0604030504040204" pitchFamily="34" charset="0"/>
                <a:cs typeface="Tahoma" panose="020B0604030504040204" pitchFamily="34" charset="0"/>
              </a:rPr>
              <a:t>: 28. 1. 2025 (16:00 CET)</a:t>
            </a:r>
          </a:p>
          <a:p>
            <a:pPr algn="just"/>
            <a:r>
              <a:rPr lang="cs-CZ" sz="2800" b="1" dirty="0">
                <a:latin typeface="Tahoma" panose="020B0604030504040204" pitchFamily="34" charset="0"/>
                <a:ea typeface="Tahoma" panose="020B0604030504040204" pitchFamily="34" charset="0"/>
                <a:cs typeface="Tahoma" panose="020B0604030504040204" pitchFamily="34" charset="0"/>
              </a:rPr>
              <a:t>Full </a:t>
            </a:r>
            <a:r>
              <a:rPr lang="cs-CZ" sz="2800" b="1" dirty="0" err="1">
                <a:latin typeface="Tahoma" panose="020B0604030504040204" pitchFamily="34" charset="0"/>
                <a:ea typeface="Tahoma" panose="020B0604030504040204" pitchFamily="34" charset="0"/>
                <a:cs typeface="Tahoma" panose="020B0604030504040204" pitchFamily="34" charset="0"/>
              </a:rPr>
              <a:t>proposals</a:t>
            </a:r>
            <a:r>
              <a:rPr lang="cs-CZ" sz="2800" b="1" dirty="0">
                <a:latin typeface="Tahoma" panose="020B0604030504040204" pitchFamily="34" charset="0"/>
                <a:ea typeface="Tahoma" panose="020B0604030504040204" pitchFamily="34" charset="0"/>
                <a:cs typeface="Tahoma" panose="020B0604030504040204" pitchFamily="34" charset="0"/>
              </a:rPr>
              <a:t>: 17. 6. 2025 (16:00 CEST)</a:t>
            </a: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528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56682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ERA4Health</a:t>
            </a:r>
            <a:r>
              <a:rPr lang="cs-CZ" sz="2800" b="1" dirty="0">
                <a:latin typeface="Tahoma" panose="020B0604030504040204" pitchFamily="34" charset="0"/>
                <a:ea typeface="Tahoma" panose="020B0604030504040204" pitchFamily="34" charset="0"/>
                <a:cs typeface="Tahoma" panose="020B0604030504040204" pitchFamily="34" charset="0"/>
              </a:rPr>
              <a:t> –  </a:t>
            </a:r>
            <a:r>
              <a:rPr lang="cs-CZ" sz="3600" b="1" dirty="0">
                <a:latin typeface="Tahoma" panose="020B0604030504040204" pitchFamily="34" charset="0"/>
                <a:ea typeface="Tahoma" panose="020B0604030504040204" pitchFamily="34" charset="0"/>
                <a:cs typeface="Tahoma" panose="020B0604030504040204" pitchFamily="34" charset="0"/>
              </a:rPr>
              <a:t>Časový rámec výzvy</a:t>
            </a:r>
            <a:endParaRPr lang="cs-CZ" sz="28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0" y="3848414"/>
            <a:ext cx="10527030" cy="830997"/>
          </a:xfrm>
          <a:prstGeom prst="rect">
            <a:avLst/>
          </a:prstGeom>
          <a:noFill/>
        </p:spPr>
        <p:txBody>
          <a:bodyPr wrap="square" rtlCol="0" anchor="ctr">
            <a:spAutoFit/>
          </a:bodyPr>
          <a:lstStyle/>
          <a:p>
            <a:pPr marL="342900" indent="-342900" algn="l">
              <a:buFont typeface="Wingdings" panose="05000000000000000000" pitchFamily="2" charset="2"/>
              <a:buChar char="Ø"/>
            </a:pPr>
            <a:endParaRPr lang="cs-CZ" sz="2000" dirty="0">
              <a:latin typeface="Tahoma" panose="020B0604030504040204" pitchFamily="34" charset="0"/>
              <a:ea typeface="Tahoma" panose="020B0604030504040204" pitchFamily="34" charset="0"/>
              <a:cs typeface="Tahoma" panose="020B0604030504040204" pitchFamily="34" charset="0"/>
            </a:endParaRP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pic>
        <p:nvPicPr>
          <p:cNvPr id="20" name="Obrázek 19">
            <a:extLst>
              <a:ext uri="{FF2B5EF4-FFF2-40B4-BE49-F238E27FC236}">
                <a16:creationId xmlns:a16="http://schemas.microsoft.com/office/drawing/2014/main" id="{7BC7BB94-ECFC-4B02-B78F-526B3B5A0A7F}"/>
              </a:ext>
            </a:extLst>
          </p:cNvPr>
          <p:cNvPicPr>
            <a:picLocks noChangeAspect="1"/>
          </p:cNvPicPr>
          <p:nvPr/>
        </p:nvPicPr>
        <p:blipFill>
          <a:blip r:embed="rId5"/>
          <a:stretch>
            <a:fillRect/>
          </a:stretch>
        </p:blipFill>
        <p:spPr>
          <a:xfrm>
            <a:off x="1384300" y="1206157"/>
            <a:ext cx="7543799" cy="4188252"/>
          </a:xfrm>
          <a:prstGeom prst="rect">
            <a:avLst/>
          </a:prstGeom>
        </p:spPr>
      </p:pic>
    </p:spTree>
    <p:extLst>
      <p:ext uri="{BB962C8B-B14F-4D97-AF65-F5344CB8AC3E}">
        <p14:creationId xmlns:p14="http://schemas.microsoft.com/office/powerpoint/2010/main" val="384411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4400" b="1" dirty="0">
                <a:latin typeface="Tahoma" panose="020B0604030504040204" pitchFamily="34" charset="0"/>
                <a:ea typeface="Tahoma" panose="020B0604030504040204" pitchFamily="34" charset="0"/>
                <a:cs typeface="Tahoma" panose="020B0604030504040204" pitchFamily="34" charset="0"/>
              </a:rPr>
              <a:t>ERA4Health – Cíl výzvy</a:t>
            </a:r>
            <a:r>
              <a:rPr lang="cs-CZ" sz="36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432623" y="1548843"/>
            <a:ext cx="9409878" cy="3539430"/>
          </a:xfrm>
          <a:prstGeom prst="rect">
            <a:avLst/>
          </a:prstGeom>
          <a:noFill/>
        </p:spPr>
        <p:txBody>
          <a:bodyPr wrap="square" rtlCol="0" anchor="ctr">
            <a:spAutoFit/>
          </a:bodyPr>
          <a:lstStyle/>
          <a:p>
            <a:pPr algn="just">
              <a:buFont typeface="Arial" panose="020B0604020202020204" pitchFamily="34" charset="0"/>
              <a:buChar char="•"/>
            </a:pPr>
            <a:r>
              <a:rPr lang="cs-CZ" sz="2800" b="0" i="0" dirty="0">
                <a:solidFill>
                  <a:srgbClr val="000000"/>
                </a:solidFill>
                <a:effectLst/>
                <a:latin typeface="Work Sans" pitchFamily="2" charset="-18"/>
              </a:rPr>
              <a:t> </a:t>
            </a:r>
            <a:r>
              <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Podpořit randomizované, intervenční a pragmatické „</a:t>
            </a:r>
            <a:r>
              <a:rPr lang="cs-CZ" sz="28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comparative-effectiveness</a:t>
            </a:r>
            <a:r>
              <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studie ve více zemích;</a:t>
            </a:r>
          </a:p>
          <a:p>
            <a:pPr algn="just">
              <a:buFont typeface="Arial" panose="020B0604020202020204" pitchFamily="34" charset="0"/>
              <a:buChar char="•"/>
            </a:pPr>
            <a:endPar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Umožnit nadnárodní spolupráci mezi výzkumnými týmy v oblasti klinického/veřejného zdraví, které provádějí srovnávací efektivní studie ve více zemích</a:t>
            </a:r>
            <a:r>
              <a:rPr lang="cs-CZ" sz="2800" b="0" i="0" dirty="0">
                <a:solidFill>
                  <a:srgbClr val="000000"/>
                </a:solidFill>
                <a:effectLst/>
                <a:latin typeface="Work Sans" pitchFamily="2" charset="-18"/>
              </a:rPr>
              <a:t>.</a:t>
            </a: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864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89932"/>
          </a:xfrm>
          <a:prstGeom prst="rect">
            <a:avLst/>
          </a:prstGeom>
        </p:spPr>
        <p:txBody>
          <a:bodyPr vert="horz" wrap="square" lIns="0" tIns="12700" rIns="0" bIns="0" rtlCol="0">
            <a:spAutoFit/>
          </a:bodyPr>
          <a:lstStyle/>
          <a:p>
            <a:r>
              <a:rPr lang="cs-CZ" sz="3600" b="1" dirty="0">
                <a:latin typeface="Tahoma" panose="020B0604030504040204" pitchFamily="34" charset="0"/>
                <a:ea typeface="Tahoma" panose="020B0604030504040204" pitchFamily="34" charset="0"/>
                <a:cs typeface="Tahoma" panose="020B0604030504040204" pitchFamily="34" charset="0"/>
              </a:rPr>
              <a:t>ERA4Health</a:t>
            </a:r>
            <a:r>
              <a:rPr lang="cs-CZ" sz="4400" b="1" dirty="0">
                <a:latin typeface="Tahoma" panose="020B0604030504040204" pitchFamily="34" charset="0"/>
                <a:ea typeface="Tahoma" panose="020B0604030504040204" pitchFamily="34" charset="0"/>
                <a:cs typeface="Tahoma" panose="020B0604030504040204" pitchFamily="34" charset="0"/>
              </a:rPr>
              <a:t> – </a:t>
            </a:r>
            <a:r>
              <a:rPr lang="cs-CZ" sz="3600" b="1" dirty="0">
                <a:latin typeface="Tahoma" panose="020B0604030504040204" pitchFamily="34" charset="0"/>
                <a:ea typeface="Tahoma" panose="020B0604030504040204" pitchFamily="34" charset="0"/>
                <a:cs typeface="Tahoma" panose="020B0604030504040204" pitchFamily="34" charset="0"/>
              </a:rPr>
              <a:t>Téma (subtémata)</a:t>
            </a:r>
            <a:r>
              <a:rPr lang="cs-CZ" sz="2800" b="1" dirty="0">
                <a:latin typeface="Tahoma" panose="020B0604030504040204" pitchFamily="34" charset="0"/>
                <a:ea typeface="Tahoma" panose="020B0604030504040204" pitchFamily="34" charset="0"/>
                <a:cs typeface="Tahoma" panose="020B0604030504040204" pitchFamily="34" charset="0"/>
              </a:rPr>
              <a:t> </a:t>
            </a:r>
            <a:endParaRPr lang="cs-CZ" sz="36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1" y="1342253"/>
            <a:ext cx="10527030" cy="6771084"/>
          </a:xfrm>
          <a:prstGeom prst="rect">
            <a:avLst/>
          </a:prstGeom>
          <a:noFill/>
        </p:spPr>
        <p:txBody>
          <a:bodyPr wrap="square" rtlCol="0" anchor="ctr">
            <a:spAutoFit/>
          </a:bodyPr>
          <a:lstStyle/>
          <a:p>
            <a:pPr marL="457200" indent="-457200" algn="just">
              <a:buFont typeface="Arial" panose="020B0604020202020204" pitchFamily="34" charset="0"/>
              <a:buChar char="•"/>
            </a:pPr>
            <a:r>
              <a:rPr lang="cs-CZ" sz="22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Návrhy projektů by měly zahrnovat všechny 4 následující oblasti:</a:t>
            </a:r>
          </a:p>
          <a:p>
            <a:pPr marL="457200" lvl="2" indent="-457200" algn="just">
              <a:buFont typeface="Wingdings" panose="05000000000000000000" pitchFamily="2" charset="2"/>
              <a:buChar char="Ø"/>
            </a:pPr>
            <a:r>
              <a:rPr lang="cs-CZ"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Být pragmatickou </a:t>
            </a:r>
            <a:r>
              <a:rPr lang="cs-CZ"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cs-CZ" sz="2000" i="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comparative</a:t>
            </a:r>
            <a:r>
              <a:rPr lang="cs-CZ"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i="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effectiveness</a:t>
            </a:r>
            <a:r>
              <a:rPr lang="cs-CZ"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i="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trials</a:t>
            </a:r>
            <a:r>
              <a:rPr lang="cs-CZ" sz="2000"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cs-CZ"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navrženou jako randomizovaná intervenční studie.</a:t>
            </a:r>
          </a:p>
          <a:p>
            <a:pPr marL="457200" lvl="2" indent="-457200" algn="just">
              <a:buFont typeface="Wingdings" panose="05000000000000000000" pitchFamily="2" charset="2"/>
              <a:buChar char="Ø"/>
            </a:pP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Porovnávat současně schválené zdravotnické intervence mezi sebou nebo s aktuálním standardem péče.</a:t>
            </a:r>
          </a:p>
          <a:p>
            <a:pPr marL="457200" lvl="2" indent="-457200" algn="just">
              <a:buFont typeface="Wingdings" panose="05000000000000000000" pitchFamily="2" charset="2"/>
              <a:buChar char="Ø"/>
            </a:pP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Zohlednit zdravotnické zásahy</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které mohou zahrnovat např. diagnostiku, screening, prevenci a léčbu. </a:t>
            </a:r>
          </a:p>
          <a:p>
            <a:pPr marL="457200" lvl="2" indent="-457200" algn="just">
              <a:buFont typeface="Wingdings" panose="05000000000000000000" pitchFamily="2" charset="2"/>
              <a:buChar char="Ø"/>
            </a:pP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Tyto zásahy musí mít vysoký význam pro veřejnost a týkat se </a:t>
            </a:r>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pouze specifických onemocnění, </a:t>
            </a:r>
            <a:r>
              <a:rPr lang="cs-CZ" sz="20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která</a:t>
            </a:r>
            <a:r>
              <a:rPr lang="cs-CZ"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jsou stejně důležitá:</a:t>
            </a:r>
          </a:p>
          <a:p>
            <a:pPr algn="just"/>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Kardiovaskulární onemocnění;</a:t>
            </a: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Metabolické poruchy;</a:t>
            </a: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Výživa a nemoci související s životním stylem;</a:t>
            </a: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cs-CZ" sz="2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Nepřenosná respirační onemocnění.</a:t>
            </a:r>
          </a:p>
          <a:p>
            <a:pPr algn="just"/>
            <a:r>
              <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Klinické studie iniciované výzkumnými pracovníky z více zemí by se měly primárně zaměřit na alespoň jednu z uvedených témat nebo jejich kombinace.</a:t>
            </a:r>
          </a:p>
          <a:p>
            <a:pPr marL="457200" lvl="2" indent="-457200" algn="l">
              <a:buFont typeface="Wingdings" panose="05000000000000000000" pitchFamily="2" charset="2"/>
              <a:buChar char="Ø"/>
            </a:pPr>
            <a:endParaRPr lang="cs-CZ"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457200" lvl="2" indent="-457200" algn="l">
              <a:buFont typeface="Wingdings" panose="05000000000000000000" pitchFamily="2" charset="2"/>
              <a:buChar char="Ø"/>
            </a:pPr>
            <a:endParaRPr lang="cs-CZ" sz="28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457200" lvl="2" indent="-457200" algn="l">
              <a:buFont typeface="Wingdings" panose="05000000000000000000" pitchFamily="2" charset="2"/>
              <a:buChar char="Ø"/>
            </a:pPr>
            <a:endParaRPr lang="cs-CZ" sz="280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457200" lvl="2" indent="-457200" algn="l">
              <a:buFont typeface="Wingdings" panose="05000000000000000000" pitchFamily="2" charset="2"/>
              <a:buChar char="Ø"/>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342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ERA4Health – Vyloučené oblasti</a:t>
            </a:r>
            <a:r>
              <a:rPr lang="cs-CZ" sz="3200" b="1" dirty="0">
                <a:latin typeface="Tahoma" panose="020B0604030504040204" pitchFamily="34" charset="0"/>
                <a:ea typeface="Tahoma" panose="020B0604030504040204" pitchFamily="34" charset="0"/>
                <a:cs typeface="Tahoma" panose="020B0604030504040204" pitchFamily="34" charset="0"/>
              </a:rPr>
              <a:t> </a:t>
            </a: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165101" y="2803352"/>
            <a:ext cx="9448799" cy="954107"/>
          </a:xfrm>
          <a:prstGeom prst="rect">
            <a:avLst/>
          </a:prstGeom>
          <a:noFill/>
        </p:spPr>
        <p:txBody>
          <a:bodyPr wrap="square" rtlCol="0" anchor="ctr">
            <a:spAutoFit/>
          </a:bodyPr>
          <a:lstStyle/>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cs-CZ" sz="2800" dirty="0">
              <a:latin typeface="Tahoma" panose="020B0604030504040204" pitchFamily="34" charset="0"/>
              <a:ea typeface="Tahoma" panose="020B0604030504040204" pitchFamily="34" charset="0"/>
              <a:cs typeface="Tahoma" panose="020B0604030504040204" pitchFamily="34" charset="0"/>
            </a:endParaRPr>
          </a:p>
        </p:txBody>
      </p:sp>
      <p:sp>
        <p:nvSpPr>
          <p:cNvPr id="19" name="TextovéPole 18">
            <a:extLst>
              <a:ext uri="{FF2B5EF4-FFF2-40B4-BE49-F238E27FC236}">
                <a16:creationId xmlns:a16="http://schemas.microsoft.com/office/drawing/2014/main" id="{8A97344D-2F56-423F-9656-0F870556FD3F}"/>
              </a:ext>
            </a:extLst>
          </p:cNvPr>
          <p:cNvSpPr txBox="1"/>
          <p:nvPr/>
        </p:nvSpPr>
        <p:spPr>
          <a:xfrm>
            <a:off x="165101" y="944145"/>
            <a:ext cx="10210799" cy="6639638"/>
          </a:xfrm>
          <a:prstGeom prst="rect">
            <a:avLst/>
          </a:prstGeom>
          <a:noFill/>
        </p:spPr>
        <p:txBody>
          <a:bodyPr wrap="square">
            <a:spAutoFit/>
          </a:bodyPr>
          <a:lstStyle/>
          <a:p>
            <a:pPr algn="just">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cs-CZ" dirty="0">
                <a:effectLst/>
                <a:latin typeface="Tahoma" panose="020B0604030504040204" pitchFamily="34" charset="0"/>
                <a:ea typeface="Tahoma" panose="020B0604030504040204" pitchFamily="34" charset="0"/>
                <a:cs typeface="Tahoma" panose="020B0604030504040204" pitchFamily="34" charset="0"/>
              </a:rPr>
              <a:t>Studie v jiných lékařských oblastech než v těch zmíněných </a:t>
            </a:r>
            <a:r>
              <a:rPr lang="cs-CZ" dirty="0">
                <a:latin typeface="Tahoma" panose="020B0604030504040204" pitchFamily="34" charset="0"/>
                <a:ea typeface="Tahoma" panose="020B0604030504040204" pitchFamily="34" charset="0"/>
                <a:cs typeface="Tahoma" panose="020B0604030504040204" pitchFamily="34" charset="0"/>
              </a:rPr>
              <a:t>v předchozím slidu</a:t>
            </a:r>
            <a:r>
              <a:rPr lang="cs-CZ" dirty="0">
                <a:effectLst/>
                <a:latin typeface="Tahoma" panose="020B0604030504040204" pitchFamily="34" charset="0"/>
                <a:ea typeface="Tahoma" panose="020B0604030504040204" pitchFamily="34" charset="0"/>
                <a:cs typeface="Tahoma" panose="020B0604030504040204" pitchFamily="34" charset="0"/>
              </a:rPr>
              <a:t> (kardiovaskulární onemocnění, metabolické poruchy, výživa a onemocnění související s životním stylem a nepřenosná respirační onemocnění</a:t>
            </a:r>
            <a:r>
              <a:rPr lang="cs-CZ" dirty="0">
                <a:latin typeface="Tahoma" panose="020B0604030504040204" pitchFamily="34" charset="0"/>
                <a:ea typeface="Tahoma" panose="020B0604030504040204" pitchFamily="34" charset="0"/>
                <a:cs typeface="Tahoma" panose="020B0604030504040204" pitchFamily="34" charset="0"/>
              </a:rPr>
              <a:t>);</a:t>
            </a:r>
            <a:endParaRPr lang="cs-CZ"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cs-CZ" dirty="0">
                <a:effectLst/>
                <a:latin typeface="Tahoma" panose="020B0604030504040204" pitchFamily="34" charset="0"/>
                <a:ea typeface="Tahoma" panose="020B0604030504040204" pitchFamily="34" charset="0"/>
                <a:cs typeface="Tahoma" panose="020B0604030504040204" pitchFamily="34" charset="0"/>
              </a:rPr>
              <a:t>Zejména ty klinické studie zaměřené na vzácná onemocnění, rakovinu a/nebo infekční onemocnění jsou mimo rámec této výzvy, a to i v případě, že jsou tato onemocnění studována s jednou ze způsobilých podmínek;</a:t>
            </a:r>
          </a:p>
          <a:p>
            <a:pPr marL="285750" indent="-285750" algn="just">
              <a:lnSpc>
                <a:spcPct val="107000"/>
              </a:lnSpc>
              <a:spcAft>
                <a:spcPts val="800"/>
              </a:spcAft>
              <a:buFont typeface="Arial" panose="020B0604020202020204" pitchFamily="34" charset="0"/>
              <a:buChar char="•"/>
            </a:pPr>
            <a:r>
              <a:rPr lang="cs-CZ" dirty="0">
                <a:effectLst/>
                <a:latin typeface="Tahoma" panose="020B0604030504040204" pitchFamily="34" charset="0"/>
                <a:ea typeface="Tahoma" panose="020B0604030504040204" pitchFamily="34" charset="0"/>
                <a:cs typeface="Tahoma" panose="020B0604030504040204" pitchFamily="34" charset="0"/>
              </a:rPr>
              <a:t>Návrhy projektů zaměřené na observační studie, </a:t>
            </a:r>
            <a:r>
              <a:rPr lang="cs-CZ" dirty="0" err="1">
                <a:effectLst/>
                <a:latin typeface="Tahoma" panose="020B0604030504040204" pitchFamily="34" charset="0"/>
                <a:ea typeface="Tahoma" panose="020B0604030504040204" pitchFamily="34" charset="0"/>
                <a:cs typeface="Tahoma" panose="020B0604030504040204" pitchFamily="34" charset="0"/>
              </a:rPr>
              <a:t>kohortové</a:t>
            </a:r>
            <a:r>
              <a:rPr lang="cs-CZ" dirty="0">
                <a:effectLst/>
                <a:latin typeface="Tahoma" panose="020B0604030504040204" pitchFamily="34" charset="0"/>
                <a:ea typeface="Tahoma" panose="020B0604030504040204" pitchFamily="34" charset="0"/>
                <a:cs typeface="Tahoma" panose="020B0604030504040204" pitchFamily="34" charset="0"/>
              </a:rPr>
              <a:t> studie, translační/klinické schvalovací studie, vytváření rozsáhlých databází, systematické přehledy a metaanalýzy;</a:t>
            </a:r>
          </a:p>
          <a:p>
            <a:pPr marL="285750" indent="-285750" algn="just">
              <a:lnSpc>
                <a:spcPct val="107000"/>
              </a:lnSpc>
              <a:spcAft>
                <a:spcPts val="800"/>
              </a:spcAft>
              <a:buFont typeface="Arial" panose="020B0604020202020204" pitchFamily="34" charset="0"/>
              <a:buChar char="•"/>
            </a:pPr>
            <a:r>
              <a:rPr lang="cs-CZ" dirty="0">
                <a:effectLst/>
                <a:latin typeface="Tahoma" panose="020B0604030504040204" pitchFamily="34" charset="0"/>
                <a:ea typeface="Tahoma" panose="020B0604030504040204" pitchFamily="34" charset="0"/>
                <a:cs typeface="Tahoma" panose="020B0604030504040204" pitchFamily="34" charset="0"/>
              </a:rPr>
              <a:t>Základní biomedicínský výzkum;</a:t>
            </a:r>
          </a:p>
          <a:p>
            <a:pPr marL="285750" indent="-285750" algn="just">
              <a:lnSpc>
                <a:spcPct val="107000"/>
              </a:lnSpc>
              <a:spcAft>
                <a:spcPts val="800"/>
              </a:spcAft>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Vytvoření nové zdravotní péče nebo léčebné metody;</a:t>
            </a:r>
          </a:p>
          <a:p>
            <a:pPr marL="285750" indent="-285750" algn="just">
              <a:lnSpc>
                <a:spcPct val="107000"/>
              </a:lnSpc>
              <a:spcAft>
                <a:spcPts val="800"/>
              </a:spcAft>
              <a:buFont typeface="Arial" panose="020B0604020202020204" pitchFamily="34" charset="0"/>
              <a:buChar char="•"/>
            </a:pPr>
            <a:r>
              <a:rPr lang="cs-CZ" dirty="0">
                <a:effectLst/>
                <a:latin typeface="Tahoma" panose="020B0604030504040204" pitchFamily="34" charset="0"/>
                <a:ea typeface="Tahoma" panose="020B0604030504040204" pitchFamily="34" charset="0"/>
                <a:cs typeface="Tahoma" panose="020B0604030504040204" pitchFamily="34" charset="0"/>
              </a:rPr>
              <a:t>Studie fáze I a fáze II;</a:t>
            </a:r>
          </a:p>
          <a:p>
            <a:pPr marL="285750" indent="-285750" algn="just">
              <a:lnSpc>
                <a:spcPct val="107000"/>
              </a:lnSpc>
              <a:spcAft>
                <a:spcPts val="800"/>
              </a:spcAft>
              <a:buFont typeface="Arial" panose="020B0604020202020204" pitchFamily="34" charset="0"/>
              <a:buChar char="•"/>
            </a:pPr>
            <a:r>
              <a:rPr lang="cs-CZ" dirty="0">
                <a:latin typeface="Tahoma" panose="020B0604030504040204" pitchFamily="34" charset="0"/>
                <a:ea typeface="Tahoma" panose="020B0604030504040204" pitchFamily="34" charset="0"/>
                <a:cs typeface="Tahoma" panose="020B0604030504040204" pitchFamily="34" charset="0"/>
              </a:rPr>
              <a:t>Studie, ve kterých je účinnost léčby porovnávána s placebo (neúčinnou látkou) v náhodně vybraných skupinách pacientů;</a:t>
            </a:r>
          </a:p>
          <a:p>
            <a:pPr marL="285750" indent="-285750" algn="just">
              <a:lnSpc>
                <a:spcPct val="107000"/>
              </a:lnSpc>
              <a:spcAft>
                <a:spcPts val="800"/>
              </a:spcAft>
              <a:buFont typeface="Arial" panose="020B0604020202020204" pitchFamily="34" charset="0"/>
              <a:buChar char="•"/>
            </a:pPr>
            <a:r>
              <a:rPr lang="cs-CZ" dirty="0"/>
              <a:t>Klinické studie prováděné za účelem přímého komerčního zisku jsou z podpory ERA4Health vyloučeny.</a:t>
            </a:r>
            <a:endParaRPr lang="cs-CZ" sz="20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endParaRPr lang="cs-CZ" sz="20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17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a:extLst>
              <a:ext uri="{FF2B5EF4-FFF2-40B4-BE49-F238E27FC236}">
                <a16:creationId xmlns:a16="http://schemas.microsoft.com/office/drawing/2014/main" id="{3B9B18F8-3B31-4360-B5FA-DF66F8ADA41E}"/>
              </a:ext>
            </a:extLst>
          </p:cNvPr>
          <p:cNvGrpSpPr/>
          <p:nvPr/>
        </p:nvGrpSpPr>
        <p:grpSpPr>
          <a:xfrm>
            <a:off x="386993" y="6738060"/>
            <a:ext cx="4908521" cy="454025"/>
            <a:chOff x="386993" y="6738060"/>
            <a:chExt cx="4908521" cy="454025"/>
          </a:xfrm>
        </p:grpSpPr>
        <p:grpSp>
          <p:nvGrpSpPr>
            <p:cNvPr id="2" name="object 2"/>
            <p:cNvGrpSpPr/>
            <p:nvPr/>
          </p:nvGrpSpPr>
          <p:grpSpPr>
            <a:xfrm>
              <a:off x="1038686" y="6738060"/>
              <a:ext cx="454025" cy="454025"/>
              <a:chOff x="1038686" y="6738060"/>
              <a:chExt cx="454025" cy="454025"/>
            </a:xfrm>
          </p:grpSpPr>
          <p:sp>
            <p:nvSpPr>
              <p:cNvPr id="3" name="object 3"/>
              <p:cNvSpPr/>
              <p:nvPr/>
            </p:nvSpPr>
            <p:spPr>
              <a:xfrm>
                <a:off x="1038686" y="6738159"/>
                <a:ext cx="399415" cy="453390"/>
              </a:xfrm>
              <a:custGeom>
                <a:avLst/>
                <a:gdLst/>
                <a:ahLst/>
                <a:cxnLst/>
                <a:rect l="l" t="t" r="r" b="b"/>
                <a:pathLst>
                  <a:path w="399415" h="453390">
                    <a:moveTo>
                      <a:pt x="219049" y="0"/>
                    </a:moveTo>
                    <a:lnTo>
                      <a:pt x="174702" y="5874"/>
                    </a:lnTo>
                    <a:lnTo>
                      <a:pt x="133489" y="19877"/>
                    </a:lnTo>
                    <a:lnTo>
                      <a:pt x="96268" y="41153"/>
                    </a:lnTo>
                    <a:lnTo>
                      <a:pt x="63895" y="68845"/>
                    </a:lnTo>
                    <a:lnTo>
                      <a:pt x="37225" y="102096"/>
                    </a:lnTo>
                    <a:lnTo>
                      <a:pt x="17115" y="140051"/>
                    </a:lnTo>
                    <a:lnTo>
                      <a:pt x="4421" y="181852"/>
                    </a:lnTo>
                    <a:lnTo>
                      <a:pt x="0" y="226644"/>
                    </a:lnTo>
                    <a:lnTo>
                      <a:pt x="1003" y="248068"/>
                    </a:lnTo>
                    <a:lnTo>
                      <a:pt x="10833" y="296037"/>
                    </a:lnTo>
                    <a:lnTo>
                      <a:pt x="29615" y="338769"/>
                    </a:lnTo>
                    <a:lnTo>
                      <a:pt x="56413" y="376343"/>
                    </a:lnTo>
                    <a:lnTo>
                      <a:pt x="90143" y="407674"/>
                    </a:lnTo>
                    <a:lnTo>
                      <a:pt x="129722" y="431681"/>
                    </a:lnTo>
                    <a:lnTo>
                      <a:pt x="174067" y="447280"/>
                    </a:lnTo>
                    <a:lnTo>
                      <a:pt x="222097" y="453390"/>
                    </a:lnTo>
                    <a:lnTo>
                      <a:pt x="231508" y="453390"/>
                    </a:lnTo>
                    <a:lnTo>
                      <a:pt x="276224" y="446261"/>
                    </a:lnTo>
                    <a:lnTo>
                      <a:pt x="316317" y="428408"/>
                    </a:lnTo>
                    <a:lnTo>
                      <a:pt x="350221" y="401396"/>
                    </a:lnTo>
                    <a:lnTo>
                      <a:pt x="376374" y="366789"/>
                    </a:lnTo>
                    <a:lnTo>
                      <a:pt x="393213" y="326152"/>
                    </a:lnTo>
                    <a:lnTo>
                      <a:pt x="399173" y="281051"/>
                    </a:lnTo>
                    <a:lnTo>
                      <a:pt x="398604" y="266927"/>
                    </a:lnTo>
                    <a:lnTo>
                      <a:pt x="396924" y="253123"/>
                    </a:lnTo>
                    <a:lnTo>
                      <a:pt x="394174" y="239681"/>
                    </a:lnTo>
                    <a:lnTo>
                      <a:pt x="390398" y="226644"/>
                    </a:lnTo>
                    <a:lnTo>
                      <a:pt x="379674" y="251933"/>
                    </a:lnTo>
                    <a:lnTo>
                      <a:pt x="365223" y="274967"/>
                    </a:lnTo>
                    <a:lnTo>
                      <a:pt x="326656" y="312737"/>
                    </a:lnTo>
                    <a:lnTo>
                      <a:pt x="280119" y="336205"/>
                    </a:lnTo>
                    <a:lnTo>
                      <a:pt x="226809" y="344614"/>
                    </a:lnTo>
                    <a:lnTo>
                      <a:pt x="182723" y="338924"/>
                    </a:lnTo>
                    <a:lnTo>
                      <a:pt x="142863" y="322825"/>
                    </a:lnTo>
                    <a:lnTo>
                      <a:pt x="108685" y="297774"/>
                    </a:lnTo>
                    <a:lnTo>
                      <a:pt x="81647" y="265228"/>
                    </a:lnTo>
                    <a:lnTo>
                      <a:pt x="63207" y="226644"/>
                    </a:lnTo>
                    <a:lnTo>
                      <a:pt x="55001" y="186335"/>
                    </a:lnTo>
                    <a:lnTo>
                      <a:pt x="54432" y="172212"/>
                    </a:lnTo>
                    <a:lnTo>
                      <a:pt x="55631" y="151767"/>
                    </a:lnTo>
                    <a:lnTo>
                      <a:pt x="64820" y="113140"/>
                    </a:lnTo>
                    <a:lnTo>
                      <a:pt x="97873" y="57817"/>
                    </a:lnTo>
                    <a:lnTo>
                      <a:pt x="131908" y="28305"/>
                    </a:lnTo>
                    <a:lnTo>
                      <a:pt x="172887" y="8445"/>
                    </a:lnTo>
                    <a:lnTo>
                      <a:pt x="219049" y="0"/>
                    </a:lnTo>
                    <a:close/>
                  </a:path>
                </a:pathLst>
              </a:custGeom>
              <a:solidFill>
                <a:srgbClr val="8CCDF2"/>
              </a:solidFill>
            </p:spPr>
            <p:txBody>
              <a:bodyPr wrap="square" lIns="0" tIns="0" rIns="0" bIns="0" rtlCol="0"/>
              <a:lstStyle/>
              <a:p>
                <a:endParaRPr/>
              </a:p>
            </p:txBody>
          </p:sp>
          <p:sp>
            <p:nvSpPr>
              <p:cNvPr id="4" name="object 4"/>
              <p:cNvSpPr/>
              <p:nvPr/>
            </p:nvSpPr>
            <p:spPr>
              <a:xfrm>
                <a:off x="1093115" y="6738060"/>
                <a:ext cx="399415" cy="454025"/>
              </a:xfrm>
              <a:custGeom>
                <a:avLst/>
                <a:gdLst/>
                <a:ahLst/>
                <a:cxnLst/>
                <a:rect l="l" t="t" r="r" b="b"/>
                <a:pathLst>
                  <a:path w="399415" h="454025">
                    <a:moveTo>
                      <a:pt x="177076" y="0"/>
                    </a:moveTo>
                    <a:lnTo>
                      <a:pt x="118454" y="8547"/>
                    </a:lnTo>
                    <a:lnTo>
                      <a:pt x="77476" y="28406"/>
                    </a:lnTo>
                    <a:lnTo>
                      <a:pt x="43441" y="57919"/>
                    </a:lnTo>
                    <a:lnTo>
                      <a:pt x="18110" y="95326"/>
                    </a:lnTo>
                    <a:lnTo>
                      <a:pt x="4706" y="132129"/>
                    </a:lnTo>
                    <a:lnTo>
                      <a:pt x="0" y="172313"/>
                    </a:lnTo>
                    <a:lnTo>
                      <a:pt x="571" y="186437"/>
                    </a:lnTo>
                    <a:lnTo>
                      <a:pt x="2254" y="200244"/>
                    </a:lnTo>
                    <a:lnTo>
                      <a:pt x="5004" y="213693"/>
                    </a:lnTo>
                    <a:lnTo>
                      <a:pt x="8775" y="226745"/>
                    </a:lnTo>
                    <a:lnTo>
                      <a:pt x="27221" y="188166"/>
                    </a:lnTo>
                    <a:lnTo>
                      <a:pt x="54262" y="155621"/>
                    </a:lnTo>
                    <a:lnTo>
                      <a:pt x="88440" y="130568"/>
                    </a:lnTo>
                    <a:lnTo>
                      <a:pt x="128297" y="114466"/>
                    </a:lnTo>
                    <a:lnTo>
                      <a:pt x="172377" y="108775"/>
                    </a:lnTo>
                    <a:lnTo>
                      <a:pt x="196113" y="110408"/>
                    </a:lnTo>
                    <a:lnTo>
                      <a:pt x="235077" y="120559"/>
                    </a:lnTo>
                    <a:lnTo>
                      <a:pt x="280437" y="146869"/>
                    </a:lnTo>
                    <a:lnTo>
                      <a:pt x="322545" y="196496"/>
                    </a:lnTo>
                    <a:lnTo>
                      <a:pt x="339742" y="239783"/>
                    </a:lnTo>
                    <a:lnTo>
                      <a:pt x="344741" y="281152"/>
                    </a:lnTo>
                    <a:lnTo>
                      <a:pt x="338781" y="326254"/>
                    </a:lnTo>
                    <a:lnTo>
                      <a:pt x="321942" y="366890"/>
                    </a:lnTo>
                    <a:lnTo>
                      <a:pt x="295789" y="401497"/>
                    </a:lnTo>
                    <a:lnTo>
                      <a:pt x="261884" y="428510"/>
                    </a:lnTo>
                    <a:lnTo>
                      <a:pt x="221792" y="446363"/>
                    </a:lnTo>
                    <a:lnTo>
                      <a:pt x="177076" y="453491"/>
                    </a:lnTo>
                    <a:lnTo>
                      <a:pt x="221955" y="448106"/>
                    </a:lnTo>
                    <a:lnTo>
                      <a:pt x="263701" y="434405"/>
                    </a:lnTo>
                    <a:lnTo>
                      <a:pt x="301435" y="413266"/>
                    </a:lnTo>
                    <a:lnTo>
                      <a:pt x="334278" y="385567"/>
                    </a:lnTo>
                    <a:lnTo>
                      <a:pt x="361352" y="352187"/>
                    </a:lnTo>
                    <a:lnTo>
                      <a:pt x="381778" y="314004"/>
                    </a:lnTo>
                    <a:lnTo>
                      <a:pt x="394678" y="271897"/>
                    </a:lnTo>
                    <a:lnTo>
                      <a:pt x="399173" y="226745"/>
                    </a:lnTo>
                    <a:lnTo>
                      <a:pt x="394678" y="181593"/>
                    </a:lnTo>
                    <a:lnTo>
                      <a:pt x="381778" y="139487"/>
                    </a:lnTo>
                    <a:lnTo>
                      <a:pt x="361352" y="101304"/>
                    </a:lnTo>
                    <a:lnTo>
                      <a:pt x="334278" y="67924"/>
                    </a:lnTo>
                    <a:lnTo>
                      <a:pt x="301435" y="40225"/>
                    </a:lnTo>
                    <a:lnTo>
                      <a:pt x="263701" y="19085"/>
                    </a:lnTo>
                    <a:lnTo>
                      <a:pt x="221955" y="5384"/>
                    </a:lnTo>
                    <a:lnTo>
                      <a:pt x="177076" y="0"/>
                    </a:lnTo>
                    <a:close/>
                  </a:path>
                </a:pathLst>
              </a:custGeom>
              <a:solidFill>
                <a:srgbClr val="5B92E5"/>
              </a:solidFill>
            </p:spPr>
            <p:txBody>
              <a:bodyPr wrap="square" lIns="0" tIns="0" rIns="0" bIns="0" rtlCol="0"/>
              <a:lstStyle/>
              <a:p>
                <a:endParaRPr/>
              </a:p>
            </p:txBody>
          </p:sp>
          <p:pic>
            <p:nvPicPr>
              <p:cNvPr id="5" name="object 5"/>
              <p:cNvPicPr/>
              <p:nvPr/>
            </p:nvPicPr>
            <p:blipFill>
              <a:blip r:embed="rId2" cstate="print"/>
              <a:stretch>
                <a:fillRect/>
              </a:stretch>
            </p:blipFill>
            <p:spPr>
              <a:xfrm>
                <a:off x="1224989" y="6924309"/>
                <a:ext cx="81000" cy="81000"/>
              </a:xfrm>
              <a:prstGeom prst="rect">
                <a:avLst/>
              </a:prstGeom>
            </p:spPr>
          </p:pic>
        </p:grpSp>
        <p:grpSp>
          <p:nvGrpSpPr>
            <p:cNvPr id="6" name="object 6"/>
            <p:cNvGrpSpPr/>
            <p:nvPr/>
          </p:nvGrpSpPr>
          <p:grpSpPr>
            <a:xfrm>
              <a:off x="2096763" y="6853456"/>
              <a:ext cx="1389380" cy="212090"/>
              <a:chOff x="2096763" y="6853456"/>
              <a:chExt cx="1389380" cy="212090"/>
            </a:xfrm>
          </p:grpSpPr>
          <p:sp>
            <p:nvSpPr>
              <p:cNvPr id="7" name="object 7"/>
              <p:cNvSpPr/>
              <p:nvPr/>
            </p:nvSpPr>
            <p:spPr>
              <a:xfrm>
                <a:off x="2096763" y="6979186"/>
                <a:ext cx="1174115" cy="86360"/>
              </a:xfrm>
              <a:custGeom>
                <a:avLst/>
                <a:gdLst/>
                <a:ahLst/>
                <a:cxnLst/>
                <a:rect l="l" t="t" r="r" b="b"/>
                <a:pathLst>
                  <a:path w="1174114" h="86359">
                    <a:moveTo>
                      <a:pt x="10591" y="25920"/>
                    </a:moveTo>
                    <a:lnTo>
                      <a:pt x="0" y="25920"/>
                    </a:lnTo>
                    <a:lnTo>
                      <a:pt x="22428" y="84556"/>
                    </a:lnTo>
                    <a:lnTo>
                      <a:pt x="32092" y="84556"/>
                    </a:lnTo>
                    <a:lnTo>
                      <a:pt x="36839" y="72313"/>
                    </a:lnTo>
                    <a:lnTo>
                      <a:pt x="27571" y="72313"/>
                    </a:lnTo>
                    <a:lnTo>
                      <a:pt x="10591" y="25920"/>
                    </a:lnTo>
                    <a:close/>
                  </a:path>
                  <a:path w="1174114" h="86359">
                    <a:moveTo>
                      <a:pt x="54825" y="25920"/>
                    </a:moveTo>
                    <a:lnTo>
                      <a:pt x="44742" y="25920"/>
                    </a:lnTo>
                    <a:lnTo>
                      <a:pt x="27774" y="72313"/>
                    </a:lnTo>
                    <a:lnTo>
                      <a:pt x="36839" y="72313"/>
                    </a:lnTo>
                    <a:lnTo>
                      <a:pt x="54825" y="25920"/>
                    </a:lnTo>
                    <a:close/>
                  </a:path>
                  <a:path w="1174114" h="86359">
                    <a:moveTo>
                      <a:pt x="73736" y="25920"/>
                    </a:moveTo>
                    <a:lnTo>
                      <a:pt x="62204" y="25920"/>
                    </a:lnTo>
                    <a:lnTo>
                      <a:pt x="81965" y="60591"/>
                    </a:lnTo>
                    <a:lnTo>
                      <a:pt x="81965" y="84556"/>
                    </a:lnTo>
                    <a:lnTo>
                      <a:pt x="91325" y="84556"/>
                    </a:lnTo>
                    <a:lnTo>
                      <a:pt x="91325" y="60274"/>
                    </a:lnTo>
                    <a:lnTo>
                      <a:pt x="96852" y="50609"/>
                    </a:lnTo>
                    <a:lnTo>
                      <a:pt x="86791" y="50609"/>
                    </a:lnTo>
                    <a:lnTo>
                      <a:pt x="73736" y="25920"/>
                    </a:lnTo>
                    <a:close/>
                  </a:path>
                  <a:path w="1174114" h="86359">
                    <a:moveTo>
                      <a:pt x="110972" y="25920"/>
                    </a:moveTo>
                    <a:lnTo>
                      <a:pt x="100063" y="25920"/>
                    </a:lnTo>
                    <a:lnTo>
                      <a:pt x="87007" y="50609"/>
                    </a:lnTo>
                    <a:lnTo>
                      <a:pt x="96852" y="50609"/>
                    </a:lnTo>
                    <a:lnTo>
                      <a:pt x="110972" y="25920"/>
                    </a:lnTo>
                    <a:close/>
                  </a:path>
                  <a:path w="1174114" h="86359">
                    <a:moveTo>
                      <a:pt x="93179" y="0"/>
                    </a:moveTo>
                    <a:lnTo>
                      <a:pt x="80518" y="17386"/>
                    </a:lnTo>
                    <a:lnTo>
                      <a:pt x="86182" y="21704"/>
                    </a:lnTo>
                    <a:lnTo>
                      <a:pt x="99961" y="5245"/>
                    </a:lnTo>
                    <a:lnTo>
                      <a:pt x="93179" y="0"/>
                    </a:lnTo>
                    <a:close/>
                  </a:path>
                  <a:path w="1174114" h="86359">
                    <a:moveTo>
                      <a:pt x="158800" y="25920"/>
                    </a:moveTo>
                    <a:lnTo>
                      <a:pt x="119507" y="25920"/>
                    </a:lnTo>
                    <a:lnTo>
                      <a:pt x="119507" y="34251"/>
                    </a:lnTo>
                    <a:lnTo>
                      <a:pt x="145745" y="34251"/>
                    </a:lnTo>
                    <a:lnTo>
                      <a:pt x="119202" y="79413"/>
                    </a:lnTo>
                    <a:lnTo>
                      <a:pt x="119202" y="84556"/>
                    </a:lnTo>
                    <a:lnTo>
                      <a:pt x="161074" y="84556"/>
                    </a:lnTo>
                    <a:lnTo>
                      <a:pt x="161074" y="76225"/>
                    </a:lnTo>
                    <a:lnTo>
                      <a:pt x="131953" y="76225"/>
                    </a:lnTo>
                    <a:lnTo>
                      <a:pt x="158800" y="30657"/>
                    </a:lnTo>
                    <a:lnTo>
                      <a:pt x="158800" y="25920"/>
                    </a:lnTo>
                    <a:close/>
                  </a:path>
                  <a:path w="1174114" h="86359">
                    <a:moveTo>
                      <a:pt x="183210" y="25920"/>
                    </a:moveTo>
                    <a:lnTo>
                      <a:pt x="173850" y="25920"/>
                    </a:lnTo>
                    <a:lnTo>
                      <a:pt x="173850" y="84556"/>
                    </a:lnTo>
                    <a:lnTo>
                      <a:pt x="183210" y="84556"/>
                    </a:lnTo>
                    <a:lnTo>
                      <a:pt x="183210" y="67373"/>
                    </a:lnTo>
                    <a:lnTo>
                      <a:pt x="192786" y="56159"/>
                    </a:lnTo>
                    <a:lnTo>
                      <a:pt x="203461" y="56159"/>
                    </a:lnTo>
                    <a:lnTo>
                      <a:pt x="202729" y="54927"/>
                    </a:lnTo>
                    <a:lnTo>
                      <a:pt x="183210" y="54927"/>
                    </a:lnTo>
                    <a:lnTo>
                      <a:pt x="183210" y="25920"/>
                    </a:lnTo>
                    <a:close/>
                  </a:path>
                  <a:path w="1174114" h="86359">
                    <a:moveTo>
                      <a:pt x="203461" y="56159"/>
                    </a:moveTo>
                    <a:lnTo>
                      <a:pt x="192786" y="56159"/>
                    </a:lnTo>
                    <a:lnTo>
                      <a:pt x="209245" y="84556"/>
                    </a:lnTo>
                    <a:lnTo>
                      <a:pt x="220345" y="84556"/>
                    </a:lnTo>
                    <a:lnTo>
                      <a:pt x="203461" y="56159"/>
                    </a:lnTo>
                    <a:close/>
                  </a:path>
                  <a:path w="1174114" h="86359">
                    <a:moveTo>
                      <a:pt x="218605" y="25920"/>
                    </a:moveTo>
                    <a:lnTo>
                      <a:pt x="207289" y="25920"/>
                    </a:lnTo>
                    <a:lnTo>
                      <a:pt x="183210" y="54927"/>
                    </a:lnTo>
                    <a:lnTo>
                      <a:pt x="202729" y="54927"/>
                    </a:lnTo>
                    <a:lnTo>
                      <a:pt x="199059" y="48755"/>
                    </a:lnTo>
                    <a:lnTo>
                      <a:pt x="218605" y="25920"/>
                    </a:lnTo>
                    <a:close/>
                  </a:path>
                  <a:path w="1174114" h="86359">
                    <a:moveTo>
                      <a:pt x="240334" y="25920"/>
                    </a:moveTo>
                    <a:lnTo>
                      <a:pt x="230974" y="25920"/>
                    </a:lnTo>
                    <a:lnTo>
                      <a:pt x="230974" y="57086"/>
                    </a:lnTo>
                    <a:lnTo>
                      <a:pt x="232398" y="69382"/>
                    </a:lnTo>
                    <a:lnTo>
                      <a:pt x="236734" y="78381"/>
                    </a:lnTo>
                    <a:lnTo>
                      <a:pt x="244080" y="83907"/>
                    </a:lnTo>
                    <a:lnTo>
                      <a:pt x="254533" y="85788"/>
                    </a:lnTo>
                    <a:lnTo>
                      <a:pt x="265221" y="83907"/>
                    </a:lnTo>
                    <a:lnTo>
                      <a:pt x="272688" y="78381"/>
                    </a:lnTo>
                    <a:lnTo>
                      <a:pt x="273137" y="77457"/>
                    </a:lnTo>
                    <a:lnTo>
                      <a:pt x="245681" y="77457"/>
                    </a:lnTo>
                    <a:lnTo>
                      <a:pt x="240334" y="71183"/>
                    </a:lnTo>
                    <a:lnTo>
                      <a:pt x="240334" y="25920"/>
                    </a:lnTo>
                    <a:close/>
                  </a:path>
                  <a:path w="1174114" h="86359">
                    <a:moveTo>
                      <a:pt x="278498" y="25920"/>
                    </a:moveTo>
                    <a:lnTo>
                      <a:pt x="269138" y="25920"/>
                    </a:lnTo>
                    <a:lnTo>
                      <a:pt x="269138" y="71183"/>
                    </a:lnTo>
                    <a:lnTo>
                      <a:pt x="263791" y="77457"/>
                    </a:lnTo>
                    <a:lnTo>
                      <a:pt x="273137" y="77457"/>
                    </a:lnTo>
                    <a:lnTo>
                      <a:pt x="277068" y="69382"/>
                    </a:lnTo>
                    <a:lnTo>
                      <a:pt x="278498" y="57086"/>
                    </a:lnTo>
                    <a:lnTo>
                      <a:pt x="278498" y="25920"/>
                    </a:lnTo>
                    <a:close/>
                  </a:path>
                  <a:path w="1174114" h="86359">
                    <a:moveTo>
                      <a:pt x="310921" y="25920"/>
                    </a:moveTo>
                    <a:lnTo>
                      <a:pt x="296824" y="25920"/>
                    </a:lnTo>
                    <a:lnTo>
                      <a:pt x="296824" y="84556"/>
                    </a:lnTo>
                    <a:lnTo>
                      <a:pt x="306184" y="84556"/>
                    </a:lnTo>
                    <a:lnTo>
                      <a:pt x="306184" y="37439"/>
                    </a:lnTo>
                    <a:lnTo>
                      <a:pt x="315383" y="37439"/>
                    </a:lnTo>
                    <a:lnTo>
                      <a:pt x="310921" y="25920"/>
                    </a:lnTo>
                    <a:close/>
                  </a:path>
                  <a:path w="1174114" h="86359">
                    <a:moveTo>
                      <a:pt x="315383" y="37439"/>
                    </a:moveTo>
                    <a:lnTo>
                      <a:pt x="306184" y="37439"/>
                    </a:lnTo>
                    <a:lnTo>
                      <a:pt x="325107" y="84556"/>
                    </a:lnTo>
                    <a:lnTo>
                      <a:pt x="332409" y="84556"/>
                    </a:lnTo>
                    <a:lnTo>
                      <a:pt x="337665" y="71589"/>
                    </a:lnTo>
                    <a:lnTo>
                      <a:pt x="328612" y="71589"/>
                    </a:lnTo>
                    <a:lnTo>
                      <a:pt x="315383" y="37439"/>
                    </a:lnTo>
                    <a:close/>
                  </a:path>
                  <a:path w="1174114" h="86359">
                    <a:moveTo>
                      <a:pt x="360908" y="37337"/>
                    </a:moveTo>
                    <a:lnTo>
                      <a:pt x="351548" y="37337"/>
                    </a:lnTo>
                    <a:lnTo>
                      <a:pt x="351548" y="84556"/>
                    </a:lnTo>
                    <a:lnTo>
                      <a:pt x="360908" y="84556"/>
                    </a:lnTo>
                    <a:lnTo>
                      <a:pt x="360908" y="37337"/>
                    </a:lnTo>
                    <a:close/>
                  </a:path>
                  <a:path w="1174114" h="86359">
                    <a:moveTo>
                      <a:pt x="360908" y="25920"/>
                    </a:moveTo>
                    <a:lnTo>
                      <a:pt x="346811" y="25920"/>
                    </a:lnTo>
                    <a:lnTo>
                      <a:pt x="328714" y="71589"/>
                    </a:lnTo>
                    <a:lnTo>
                      <a:pt x="337665" y="71589"/>
                    </a:lnTo>
                    <a:lnTo>
                      <a:pt x="351548" y="37337"/>
                    </a:lnTo>
                    <a:lnTo>
                      <a:pt x="360908" y="37337"/>
                    </a:lnTo>
                    <a:lnTo>
                      <a:pt x="360908" y="25920"/>
                    </a:lnTo>
                    <a:close/>
                  </a:path>
                  <a:path w="1174114" h="86359">
                    <a:moveTo>
                      <a:pt x="440321" y="24688"/>
                    </a:moveTo>
                    <a:lnTo>
                      <a:pt x="434467" y="24688"/>
                    </a:lnTo>
                    <a:lnTo>
                      <a:pt x="422015" y="27003"/>
                    </a:lnTo>
                    <a:lnTo>
                      <a:pt x="411883" y="33408"/>
                    </a:lnTo>
                    <a:lnTo>
                      <a:pt x="405070" y="43092"/>
                    </a:lnTo>
                    <a:lnTo>
                      <a:pt x="402577" y="55244"/>
                    </a:lnTo>
                    <a:lnTo>
                      <a:pt x="405052" y="67871"/>
                    </a:lnTo>
                    <a:lnTo>
                      <a:pt x="411818" y="77498"/>
                    </a:lnTo>
                    <a:lnTo>
                      <a:pt x="421881" y="83634"/>
                    </a:lnTo>
                    <a:lnTo>
                      <a:pt x="434251" y="85788"/>
                    </a:lnTo>
                    <a:lnTo>
                      <a:pt x="440639" y="85788"/>
                    </a:lnTo>
                    <a:lnTo>
                      <a:pt x="446595" y="83832"/>
                    </a:lnTo>
                    <a:lnTo>
                      <a:pt x="451637" y="80340"/>
                    </a:lnTo>
                    <a:lnTo>
                      <a:pt x="449632" y="77457"/>
                    </a:lnTo>
                    <a:lnTo>
                      <a:pt x="434251" y="77457"/>
                    </a:lnTo>
                    <a:lnTo>
                      <a:pt x="425378" y="75910"/>
                    </a:lnTo>
                    <a:lnTo>
                      <a:pt x="418490" y="71480"/>
                    </a:lnTo>
                    <a:lnTo>
                      <a:pt x="414030" y="64486"/>
                    </a:lnTo>
                    <a:lnTo>
                      <a:pt x="412445" y="55244"/>
                    </a:lnTo>
                    <a:lnTo>
                      <a:pt x="414103" y="46344"/>
                    </a:lnTo>
                    <a:lnTo>
                      <a:pt x="418693" y="39308"/>
                    </a:lnTo>
                    <a:lnTo>
                      <a:pt x="425636" y="34683"/>
                    </a:lnTo>
                    <a:lnTo>
                      <a:pt x="434352" y="33019"/>
                    </a:lnTo>
                    <a:lnTo>
                      <a:pt x="447986" y="33019"/>
                    </a:lnTo>
                    <a:lnTo>
                      <a:pt x="450303" y="29209"/>
                    </a:lnTo>
                    <a:lnTo>
                      <a:pt x="445668" y="26327"/>
                    </a:lnTo>
                    <a:lnTo>
                      <a:pt x="440321" y="24688"/>
                    </a:lnTo>
                    <a:close/>
                  </a:path>
                  <a:path w="1174114" h="86359">
                    <a:moveTo>
                      <a:pt x="446913" y="73545"/>
                    </a:moveTo>
                    <a:lnTo>
                      <a:pt x="443001" y="76123"/>
                    </a:lnTo>
                    <a:lnTo>
                      <a:pt x="438683" y="77457"/>
                    </a:lnTo>
                    <a:lnTo>
                      <a:pt x="449632" y="77457"/>
                    </a:lnTo>
                    <a:lnTo>
                      <a:pt x="446913" y="73545"/>
                    </a:lnTo>
                    <a:close/>
                  </a:path>
                  <a:path w="1174114" h="86359">
                    <a:moveTo>
                      <a:pt x="447986" y="33019"/>
                    </a:moveTo>
                    <a:lnTo>
                      <a:pt x="438581" y="33019"/>
                    </a:lnTo>
                    <a:lnTo>
                      <a:pt x="442480" y="34251"/>
                    </a:lnTo>
                    <a:lnTo>
                      <a:pt x="445985" y="36309"/>
                    </a:lnTo>
                    <a:lnTo>
                      <a:pt x="447986" y="33019"/>
                    </a:lnTo>
                    <a:close/>
                  </a:path>
                  <a:path w="1174114" h="86359">
                    <a:moveTo>
                      <a:pt x="423037" y="1536"/>
                    </a:moveTo>
                    <a:lnTo>
                      <a:pt x="417487" y="5245"/>
                    </a:lnTo>
                    <a:lnTo>
                      <a:pt x="427977" y="21399"/>
                    </a:lnTo>
                    <a:lnTo>
                      <a:pt x="437032" y="21399"/>
                    </a:lnTo>
                    <a:lnTo>
                      <a:pt x="441395" y="14808"/>
                    </a:lnTo>
                    <a:lnTo>
                      <a:pt x="432612" y="14808"/>
                    </a:lnTo>
                    <a:lnTo>
                      <a:pt x="423037" y="1536"/>
                    </a:lnTo>
                    <a:close/>
                  </a:path>
                  <a:path w="1174114" h="86359">
                    <a:moveTo>
                      <a:pt x="442175" y="1536"/>
                    </a:moveTo>
                    <a:lnTo>
                      <a:pt x="432612" y="14808"/>
                    </a:lnTo>
                    <a:lnTo>
                      <a:pt x="441395" y="14808"/>
                    </a:lnTo>
                    <a:lnTo>
                      <a:pt x="447725" y="5245"/>
                    </a:lnTo>
                    <a:lnTo>
                      <a:pt x="442175" y="1536"/>
                    </a:lnTo>
                    <a:close/>
                  </a:path>
                  <a:path w="1174114" h="86359">
                    <a:moveTo>
                      <a:pt x="500938" y="25920"/>
                    </a:moveTo>
                    <a:lnTo>
                      <a:pt x="464934" y="25920"/>
                    </a:lnTo>
                    <a:lnTo>
                      <a:pt x="464934" y="84556"/>
                    </a:lnTo>
                    <a:lnTo>
                      <a:pt x="500938" y="84556"/>
                    </a:lnTo>
                    <a:lnTo>
                      <a:pt x="500938" y="76225"/>
                    </a:lnTo>
                    <a:lnTo>
                      <a:pt x="474294" y="76225"/>
                    </a:lnTo>
                    <a:lnTo>
                      <a:pt x="474294" y="58635"/>
                    </a:lnTo>
                    <a:lnTo>
                      <a:pt x="500938" y="58635"/>
                    </a:lnTo>
                    <a:lnTo>
                      <a:pt x="500938" y="50304"/>
                    </a:lnTo>
                    <a:lnTo>
                      <a:pt x="474294" y="50304"/>
                    </a:lnTo>
                    <a:lnTo>
                      <a:pt x="474294" y="34251"/>
                    </a:lnTo>
                    <a:lnTo>
                      <a:pt x="500938" y="34251"/>
                    </a:lnTo>
                    <a:lnTo>
                      <a:pt x="500938" y="25920"/>
                    </a:lnTo>
                    <a:close/>
                  </a:path>
                  <a:path w="1174114" h="86359">
                    <a:moveTo>
                      <a:pt x="519430" y="70777"/>
                    </a:moveTo>
                    <a:lnTo>
                      <a:pt x="513461" y="77152"/>
                    </a:lnTo>
                    <a:lnTo>
                      <a:pt x="519633" y="83121"/>
                    </a:lnTo>
                    <a:lnTo>
                      <a:pt x="526122" y="85788"/>
                    </a:lnTo>
                    <a:lnTo>
                      <a:pt x="534352" y="85788"/>
                    </a:lnTo>
                    <a:lnTo>
                      <a:pt x="541086" y="84777"/>
                    </a:lnTo>
                    <a:lnTo>
                      <a:pt x="547878" y="81557"/>
                    </a:lnTo>
                    <a:lnTo>
                      <a:pt x="551648" y="77457"/>
                    </a:lnTo>
                    <a:lnTo>
                      <a:pt x="528789" y="77457"/>
                    </a:lnTo>
                    <a:lnTo>
                      <a:pt x="524776" y="75704"/>
                    </a:lnTo>
                    <a:lnTo>
                      <a:pt x="519430" y="70777"/>
                    </a:lnTo>
                    <a:close/>
                  </a:path>
                  <a:path w="1174114" h="86359">
                    <a:moveTo>
                      <a:pt x="542163" y="24688"/>
                    </a:moveTo>
                    <a:lnTo>
                      <a:pt x="524878" y="24688"/>
                    </a:lnTo>
                    <a:lnTo>
                      <a:pt x="516343" y="29933"/>
                    </a:lnTo>
                    <a:lnTo>
                      <a:pt x="516343" y="50914"/>
                    </a:lnTo>
                    <a:lnTo>
                      <a:pt x="523341" y="54317"/>
                    </a:lnTo>
                    <a:lnTo>
                      <a:pt x="537845" y="59347"/>
                    </a:lnTo>
                    <a:lnTo>
                      <a:pt x="545350" y="60998"/>
                    </a:lnTo>
                    <a:lnTo>
                      <a:pt x="545350" y="74675"/>
                    </a:lnTo>
                    <a:lnTo>
                      <a:pt x="539902" y="77457"/>
                    </a:lnTo>
                    <a:lnTo>
                      <a:pt x="551648" y="77457"/>
                    </a:lnTo>
                    <a:lnTo>
                      <a:pt x="553126" y="75849"/>
                    </a:lnTo>
                    <a:lnTo>
                      <a:pt x="555231" y="67373"/>
                    </a:lnTo>
                    <a:lnTo>
                      <a:pt x="555231" y="56476"/>
                    </a:lnTo>
                    <a:lnTo>
                      <a:pt x="547204" y="52870"/>
                    </a:lnTo>
                    <a:lnTo>
                      <a:pt x="532498" y="47929"/>
                    </a:lnTo>
                    <a:lnTo>
                      <a:pt x="525703" y="46393"/>
                    </a:lnTo>
                    <a:lnTo>
                      <a:pt x="525703" y="35699"/>
                    </a:lnTo>
                    <a:lnTo>
                      <a:pt x="529615" y="33019"/>
                    </a:lnTo>
                    <a:lnTo>
                      <a:pt x="550784" y="33019"/>
                    </a:lnTo>
                    <a:lnTo>
                      <a:pt x="552653" y="30556"/>
                    </a:lnTo>
                    <a:lnTo>
                      <a:pt x="547306" y="26847"/>
                    </a:lnTo>
                    <a:lnTo>
                      <a:pt x="542163" y="24688"/>
                    </a:lnTo>
                    <a:close/>
                  </a:path>
                  <a:path w="1174114" h="86359">
                    <a:moveTo>
                      <a:pt x="550784" y="33019"/>
                    </a:moveTo>
                    <a:lnTo>
                      <a:pt x="540308" y="33019"/>
                    </a:lnTo>
                    <a:lnTo>
                      <a:pt x="544220" y="35077"/>
                    </a:lnTo>
                    <a:lnTo>
                      <a:pt x="547509" y="37337"/>
                    </a:lnTo>
                    <a:lnTo>
                      <a:pt x="550784" y="33019"/>
                    </a:lnTo>
                    <a:close/>
                  </a:path>
                  <a:path w="1174114" h="86359">
                    <a:moveTo>
                      <a:pt x="579348" y="25920"/>
                    </a:moveTo>
                    <a:lnTo>
                      <a:pt x="569988" y="25920"/>
                    </a:lnTo>
                    <a:lnTo>
                      <a:pt x="569988" y="84556"/>
                    </a:lnTo>
                    <a:lnTo>
                      <a:pt x="579348" y="84556"/>
                    </a:lnTo>
                    <a:lnTo>
                      <a:pt x="579348" y="67373"/>
                    </a:lnTo>
                    <a:lnTo>
                      <a:pt x="588924" y="56159"/>
                    </a:lnTo>
                    <a:lnTo>
                      <a:pt x="599600" y="56159"/>
                    </a:lnTo>
                    <a:lnTo>
                      <a:pt x="598867" y="54927"/>
                    </a:lnTo>
                    <a:lnTo>
                      <a:pt x="579348" y="54927"/>
                    </a:lnTo>
                    <a:lnTo>
                      <a:pt x="579348" y="25920"/>
                    </a:lnTo>
                    <a:close/>
                  </a:path>
                  <a:path w="1174114" h="86359">
                    <a:moveTo>
                      <a:pt x="599600" y="56159"/>
                    </a:moveTo>
                    <a:lnTo>
                      <a:pt x="588924" y="56159"/>
                    </a:lnTo>
                    <a:lnTo>
                      <a:pt x="605383" y="84556"/>
                    </a:lnTo>
                    <a:lnTo>
                      <a:pt x="616483" y="84556"/>
                    </a:lnTo>
                    <a:lnTo>
                      <a:pt x="599600" y="56159"/>
                    </a:lnTo>
                    <a:close/>
                  </a:path>
                  <a:path w="1174114" h="86359">
                    <a:moveTo>
                      <a:pt x="614743" y="25920"/>
                    </a:moveTo>
                    <a:lnTo>
                      <a:pt x="603427" y="25920"/>
                    </a:lnTo>
                    <a:lnTo>
                      <a:pt x="579348" y="54927"/>
                    </a:lnTo>
                    <a:lnTo>
                      <a:pt x="598867" y="54927"/>
                    </a:lnTo>
                    <a:lnTo>
                      <a:pt x="595198" y="48755"/>
                    </a:lnTo>
                    <a:lnTo>
                      <a:pt x="614743" y="25920"/>
                    </a:lnTo>
                    <a:close/>
                  </a:path>
                  <a:path w="1174114" h="86359">
                    <a:moveTo>
                      <a:pt x="664514" y="25920"/>
                    </a:moveTo>
                    <a:lnTo>
                      <a:pt x="628510" y="25920"/>
                    </a:lnTo>
                    <a:lnTo>
                      <a:pt x="628510" y="84556"/>
                    </a:lnTo>
                    <a:lnTo>
                      <a:pt x="664514" y="84556"/>
                    </a:lnTo>
                    <a:lnTo>
                      <a:pt x="664514" y="76225"/>
                    </a:lnTo>
                    <a:lnTo>
                      <a:pt x="637870" y="76225"/>
                    </a:lnTo>
                    <a:lnTo>
                      <a:pt x="637870" y="58635"/>
                    </a:lnTo>
                    <a:lnTo>
                      <a:pt x="664514" y="58635"/>
                    </a:lnTo>
                    <a:lnTo>
                      <a:pt x="664514" y="50304"/>
                    </a:lnTo>
                    <a:lnTo>
                      <a:pt x="637870" y="50304"/>
                    </a:lnTo>
                    <a:lnTo>
                      <a:pt x="637870" y="34251"/>
                    </a:lnTo>
                    <a:lnTo>
                      <a:pt x="664514" y="34251"/>
                    </a:lnTo>
                    <a:lnTo>
                      <a:pt x="664514" y="25920"/>
                    </a:lnTo>
                    <a:close/>
                  </a:path>
                  <a:path w="1174114" h="86359">
                    <a:moveTo>
                      <a:pt x="653719" y="0"/>
                    </a:moveTo>
                    <a:lnTo>
                      <a:pt x="641057" y="17386"/>
                    </a:lnTo>
                    <a:lnTo>
                      <a:pt x="646722" y="21704"/>
                    </a:lnTo>
                    <a:lnTo>
                      <a:pt x="660501" y="5245"/>
                    </a:lnTo>
                    <a:lnTo>
                      <a:pt x="653719" y="0"/>
                    </a:lnTo>
                    <a:close/>
                  </a:path>
                  <a:path w="1174114" h="86359">
                    <a:moveTo>
                      <a:pt x="722541" y="25920"/>
                    </a:moveTo>
                    <a:lnTo>
                      <a:pt x="709269" y="25920"/>
                    </a:lnTo>
                    <a:lnTo>
                      <a:pt x="709269" y="84556"/>
                    </a:lnTo>
                    <a:lnTo>
                      <a:pt x="718629" y="84556"/>
                    </a:lnTo>
                    <a:lnTo>
                      <a:pt x="718629" y="61201"/>
                    </a:lnTo>
                    <a:lnTo>
                      <a:pt x="737050" y="61201"/>
                    </a:lnTo>
                    <a:lnTo>
                      <a:pt x="736117" y="59969"/>
                    </a:lnTo>
                    <a:lnTo>
                      <a:pt x="744448" y="58013"/>
                    </a:lnTo>
                    <a:lnTo>
                      <a:pt x="748890" y="53073"/>
                    </a:lnTo>
                    <a:lnTo>
                      <a:pt x="718629" y="53073"/>
                    </a:lnTo>
                    <a:lnTo>
                      <a:pt x="718629" y="34048"/>
                    </a:lnTo>
                    <a:lnTo>
                      <a:pt x="747175" y="34048"/>
                    </a:lnTo>
                    <a:lnTo>
                      <a:pt x="743518" y="30022"/>
                    </a:lnTo>
                    <a:lnTo>
                      <a:pt x="734985" y="26915"/>
                    </a:lnTo>
                    <a:lnTo>
                      <a:pt x="722541" y="25920"/>
                    </a:lnTo>
                    <a:close/>
                  </a:path>
                  <a:path w="1174114" h="86359">
                    <a:moveTo>
                      <a:pt x="737050" y="61201"/>
                    </a:moveTo>
                    <a:lnTo>
                      <a:pt x="725525" y="61201"/>
                    </a:lnTo>
                    <a:lnTo>
                      <a:pt x="742899" y="84556"/>
                    </a:lnTo>
                    <a:lnTo>
                      <a:pt x="754735" y="84556"/>
                    </a:lnTo>
                    <a:lnTo>
                      <a:pt x="737050" y="61201"/>
                    </a:lnTo>
                    <a:close/>
                  </a:path>
                  <a:path w="1174114" h="86359">
                    <a:moveTo>
                      <a:pt x="747175" y="34048"/>
                    </a:moveTo>
                    <a:lnTo>
                      <a:pt x="736625" y="34048"/>
                    </a:lnTo>
                    <a:lnTo>
                      <a:pt x="740130" y="36410"/>
                    </a:lnTo>
                    <a:lnTo>
                      <a:pt x="740130" y="50914"/>
                    </a:lnTo>
                    <a:lnTo>
                      <a:pt x="733958" y="53073"/>
                    </a:lnTo>
                    <a:lnTo>
                      <a:pt x="748890" y="53073"/>
                    </a:lnTo>
                    <a:lnTo>
                      <a:pt x="749998" y="51841"/>
                    </a:lnTo>
                    <a:lnTo>
                      <a:pt x="749998" y="43306"/>
                    </a:lnTo>
                    <a:lnTo>
                      <a:pt x="748426" y="35425"/>
                    </a:lnTo>
                    <a:lnTo>
                      <a:pt x="747175" y="34048"/>
                    </a:lnTo>
                    <a:close/>
                  </a:path>
                  <a:path w="1174114" h="86359">
                    <a:moveTo>
                      <a:pt x="803529" y="25920"/>
                    </a:moveTo>
                    <a:lnTo>
                      <a:pt x="767524" y="25920"/>
                    </a:lnTo>
                    <a:lnTo>
                      <a:pt x="767524" y="84556"/>
                    </a:lnTo>
                    <a:lnTo>
                      <a:pt x="803529" y="84556"/>
                    </a:lnTo>
                    <a:lnTo>
                      <a:pt x="803529" y="76225"/>
                    </a:lnTo>
                    <a:lnTo>
                      <a:pt x="776884" y="76225"/>
                    </a:lnTo>
                    <a:lnTo>
                      <a:pt x="776884" y="58635"/>
                    </a:lnTo>
                    <a:lnTo>
                      <a:pt x="803529" y="58635"/>
                    </a:lnTo>
                    <a:lnTo>
                      <a:pt x="803529" y="50304"/>
                    </a:lnTo>
                    <a:lnTo>
                      <a:pt x="776884" y="50304"/>
                    </a:lnTo>
                    <a:lnTo>
                      <a:pt x="776884" y="34251"/>
                    </a:lnTo>
                    <a:lnTo>
                      <a:pt x="803529" y="34251"/>
                    </a:lnTo>
                    <a:lnTo>
                      <a:pt x="803529" y="25920"/>
                    </a:lnTo>
                    <a:close/>
                  </a:path>
                  <a:path w="1174114" h="86359">
                    <a:moveTo>
                      <a:pt x="837844" y="25920"/>
                    </a:moveTo>
                    <a:lnTo>
                      <a:pt x="820966" y="25920"/>
                    </a:lnTo>
                    <a:lnTo>
                      <a:pt x="820966" y="84556"/>
                    </a:lnTo>
                    <a:lnTo>
                      <a:pt x="830338" y="84556"/>
                    </a:lnTo>
                    <a:lnTo>
                      <a:pt x="830338" y="62649"/>
                    </a:lnTo>
                    <a:lnTo>
                      <a:pt x="840930" y="62649"/>
                    </a:lnTo>
                    <a:lnTo>
                      <a:pt x="844321" y="62229"/>
                    </a:lnTo>
                    <a:lnTo>
                      <a:pt x="847407" y="61404"/>
                    </a:lnTo>
                    <a:lnTo>
                      <a:pt x="855738" y="59042"/>
                    </a:lnTo>
                    <a:lnTo>
                      <a:pt x="859896" y="54317"/>
                    </a:lnTo>
                    <a:lnTo>
                      <a:pt x="830338" y="54317"/>
                    </a:lnTo>
                    <a:lnTo>
                      <a:pt x="830338" y="34251"/>
                    </a:lnTo>
                    <a:lnTo>
                      <a:pt x="861707" y="34251"/>
                    </a:lnTo>
                    <a:lnTo>
                      <a:pt x="861707" y="33845"/>
                    </a:lnTo>
                    <a:lnTo>
                      <a:pt x="853579" y="27774"/>
                    </a:lnTo>
                    <a:lnTo>
                      <a:pt x="843495" y="26327"/>
                    </a:lnTo>
                    <a:lnTo>
                      <a:pt x="841032" y="26022"/>
                    </a:lnTo>
                    <a:lnTo>
                      <a:pt x="837844" y="25920"/>
                    </a:lnTo>
                    <a:close/>
                  </a:path>
                  <a:path w="1174114" h="86359">
                    <a:moveTo>
                      <a:pt x="861707" y="34251"/>
                    </a:moveTo>
                    <a:lnTo>
                      <a:pt x="841235" y="34251"/>
                    </a:lnTo>
                    <a:lnTo>
                      <a:pt x="843089" y="34556"/>
                    </a:lnTo>
                    <a:lnTo>
                      <a:pt x="844626" y="35077"/>
                    </a:lnTo>
                    <a:lnTo>
                      <a:pt x="849363" y="36410"/>
                    </a:lnTo>
                    <a:lnTo>
                      <a:pt x="851827" y="39700"/>
                    </a:lnTo>
                    <a:lnTo>
                      <a:pt x="851827" y="48653"/>
                    </a:lnTo>
                    <a:lnTo>
                      <a:pt x="849668" y="51536"/>
                    </a:lnTo>
                    <a:lnTo>
                      <a:pt x="843394" y="54000"/>
                    </a:lnTo>
                    <a:lnTo>
                      <a:pt x="840727" y="54317"/>
                    </a:lnTo>
                    <a:lnTo>
                      <a:pt x="859896" y="54317"/>
                    </a:lnTo>
                    <a:lnTo>
                      <a:pt x="861707" y="52260"/>
                    </a:lnTo>
                    <a:lnTo>
                      <a:pt x="861707" y="34251"/>
                    </a:lnTo>
                    <a:close/>
                  </a:path>
                  <a:path w="1174114" h="86359">
                    <a:moveTo>
                      <a:pt x="883602" y="25920"/>
                    </a:moveTo>
                    <a:lnTo>
                      <a:pt x="874242" y="25920"/>
                    </a:lnTo>
                    <a:lnTo>
                      <a:pt x="874242" y="57086"/>
                    </a:lnTo>
                    <a:lnTo>
                      <a:pt x="875665" y="69382"/>
                    </a:lnTo>
                    <a:lnTo>
                      <a:pt x="880000" y="78381"/>
                    </a:lnTo>
                    <a:lnTo>
                      <a:pt x="887342" y="83907"/>
                    </a:lnTo>
                    <a:lnTo>
                      <a:pt x="897788" y="85788"/>
                    </a:lnTo>
                    <a:lnTo>
                      <a:pt x="908478" y="83907"/>
                    </a:lnTo>
                    <a:lnTo>
                      <a:pt x="915949" y="78381"/>
                    </a:lnTo>
                    <a:lnTo>
                      <a:pt x="916399" y="77457"/>
                    </a:lnTo>
                    <a:lnTo>
                      <a:pt x="888949" y="77457"/>
                    </a:lnTo>
                    <a:lnTo>
                      <a:pt x="883602" y="71183"/>
                    </a:lnTo>
                    <a:lnTo>
                      <a:pt x="883602" y="25920"/>
                    </a:lnTo>
                    <a:close/>
                  </a:path>
                  <a:path w="1174114" h="86359">
                    <a:moveTo>
                      <a:pt x="921766" y="25920"/>
                    </a:moveTo>
                    <a:lnTo>
                      <a:pt x="912406" y="25920"/>
                    </a:lnTo>
                    <a:lnTo>
                      <a:pt x="912406" y="71183"/>
                    </a:lnTo>
                    <a:lnTo>
                      <a:pt x="907046" y="77457"/>
                    </a:lnTo>
                    <a:lnTo>
                      <a:pt x="916399" y="77457"/>
                    </a:lnTo>
                    <a:lnTo>
                      <a:pt x="920334" y="69382"/>
                    </a:lnTo>
                    <a:lnTo>
                      <a:pt x="921766" y="57086"/>
                    </a:lnTo>
                    <a:lnTo>
                      <a:pt x="921766" y="25920"/>
                    </a:lnTo>
                    <a:close/>
                  </a:path>
                  <a:path w="1174114" h="86359">
                    <a:moveTo>
                      <a:pt x="959840" y="25920"/>
                    </a:moveTo>
                    <a:lnTo>
                      <a:pt x="940079" y="25920"/>
                    </a:lnTo>
                    <a:lnTo>
                      <a:pt x="940079" y="84556"/>
                    </a:lnTo>
                    <a:lnTo>
                      <a:pt x="959840" y="84556"/>
                    </a:lnTo>
                    <a:lnTo>
                      <a:pt x="965898" y="84035"/>
                    </a:lnTo>
                    <a:lnTo>
                      <a:pt x="977112" y="79717"/>
                    </a:lnTo>
                    <a:lnTo>
                      <a:pt x="979484" y="76428"/>
                    </a:lnTo>
                    <a:lnTo>
                      <a:pt x="949439" y="76428"/>
                    </a:lnTo>
                    <a:lnTo>
                      <a:pt x="949439" y="58737"/>
                    </a:lnTo>
                    <a:lnTo>
                      <a:pt x="978858" y="58737"/>
                    </a:lnTo>
                    <a:lnTo>
                      <a:pt x="976807" y="56375"/>
                    </a:lnTo>
                    <a:lnTo>
                      <a:pt x="968883" y="54101"/>
                    </a:lnTo>
                    <a:lnTo>
                      <a:pt x="975677" y="51638"/>
                    </a:lnTo>
                    <a:lnTo>
                      <a:pt x="976298" y="50609"/>
                    </a:lnTo>
                    <a:lnTo>
                      <a:pt x="949439" y="50609"/>
                    </a:lnTo>
                    <a:lnTo>
                      <a:pt x="949439" y="34048"/>
                    </a:lnTo>
                    <a:lnTo>
                      <a:pt x="977738" y="34048"/>
                    </a:lnTo>
                    <a:lnTo>
                      <a:pt x="975156" y="30962"/>
                    </a:lnTo>
                    <a:lnTo>
                      <a:pt x="969505" y="28384"/>
                    </a:lnTo>
                    <a:lnTo>
                      <a:pt x="964971" y="26428"/>
                    </a:lnTo>
                    <a:lnTo>
                      <a:pt x="959840" y="25920"/>
                    </a:lnTo>
                    <a:close/>
                  </a:path>
                  <a:path w="1174114" h="86359">
                    <a:moveTo>
                      <a:pt x="978858" y="58737"/>
                    </a:moveTo>
                    <a:lnTo>
                      <a:pt x="966317" y="58737"/>
                    </a:lnTo>
                    <a:lnTo>
                      <a:pt x="970940" y="61925"/>
                    </a:lnTo>
                    <a:lnTo>
                      <a:pt x="970940" y="70777"/>
                    </a:lnTo>
                    <a:lnTo>
                      <a:pt x="969302" y="73444"/>
                    </a:lnTo>
                    <a:lnTo>
                      <a:pt x="966216" y="74777"/>
                    </a:lnTo>
                    <a:lnTo>
                      <a:pt x="963028" y="76225"/>
                    </a:lnTo>
                    <a:lnTo>
                      <a:pt x="958697" y="76428"/>
                    </a:lnTo>
                    <a:lnTo>
                      <a:pt x="979484" y="76428"/>
                    </a:lnTo>
                    <a:lnTo>
                      <a:pt x="980821" y="74574"/>
                    </a:lnTo>
                    <a:lnTo>
                      <a:pt x="980821" y="60998"/>
                    </a:lnTo>
                    <a:lnTo>
                      <a:pt x="978858" y="58737"/>
                    </a:lnTo>
                    <a:close/>
                  </a:path>
                  <a:path w="1174114" h="86359">
                    <a:moveTo>
                      <a:pt x="977738" y="34048"/>
                    </a:moveTo>
                    <a:lnTo>
                      <a:pt x="964260" y="34048"/>
                    </a:lnTo>
                    <a:lnTo>
                      <a:pt x="968984" y="36309"/>
                    </a:lnTo>
                    <a:lnTo>
                      <a:pt x="968984" y="47929"/>
                    </a:lnTo>
                    <a:lnTo>
                      <a:pt x="963739" y="50609"/>
                    </a:lnTo>
                    <a:lnTo>
                      <a:pt x="976298" y="50609"/>
                    </a:lnTo>
                    <a:lnTo>
                      <a:pt x="978344" y="47218"/>
                    </a:lnTo>
                    <a:lnTo>
                      <a:pt x="978344" y="34772"/>
                    </a:lnTo>
                    <a:lnTo>
                      <a:pt x="977738" y="34048"/>
                    </a:lnTo>
                    <a:close/>
                  </a:path>
                  <a:path w="1174114" h="86359">
                    <a:moveTo>
                      <a:pt x="1005979" y="25920"/>
                    </a:moveTo>
                    <a:lnTo>
                      <a:pt x="996619" y="25920"/>
                    </a:lnTo>
                    <a:lnTo>
                      <a:pt x="996619" y="84556"/>
                    </a:lnTo>
                    <a:lnTo>
                      <a:pt x="1031494" y="84556"/>
                    </a:lnTo>
                    <a:lnTo>
                      <a:pt x="1031494" y="76225"/>
                    </a:lnTo>
                    <a:lnTo>
                      <a:pt x="1005979" y="76225"/>
                    </a:lnTo>
                    <a:lnTo>
                      <a:pt x="1005979" y="25920"/>
                    </a:lnTo>
                    <a:close/>
                  </a:path>
                  <a:path w="1174114" h="86359">
                    <a:moveTo>
                      <a:pt x="1052880" y="25920"/>
                    </a:moveTo>
                    <a:lnTo>
                      <a:pt x="1043520" y="25920"/>
                    </a:lnTo>
                    <a:lnTo>
                      <a:pt x="1043520" y="84556"/>
                    </a:lnTo>
                    <a:lnTo>
                      <a:pt x="1052880" y="84556"/>
                    </a:lnTo>
                    <a:lnTo>
                      <a:pt x="1052880" y="25920"/>
                    </a:lnTo>
                    <a:close/>
                  </a:path>
                  <a:path w="1174114" h="86359">
                    <a:moveTo>
                      <a:pt x="1081201" y="25920"/>
                    </a:moveTo>
                    <a:lnTo>
                      <a:pt x="1071841" y="25920"/>
                    </a:lnTo>
                    <a:lnTo>
                      <a:pt x="1071841" y="84556"/>
                    </a:lnTo>
                    <a:lnTo>
                      <a:pt x="1081201" y="84556"/>
                    </a:lnTo>
                    <a:lnTo>
                      <a:pt x="1081201" y="67373"/>
                    </a:lnTo>
                    <a:lnTo>
                      <a:pt x="1090764" y="56159"/>
                    </a:lnTo>
                    <a:lnTo>
                      <a:pt x="1101443" y="56159"/>
                    </a:lnTo>
                    <a:lnTo>
                      <a:pt x="1100710" y="54927"/>
                    </a:lnTo>
                    <a:lnTo>
                      <a:pt x="1081201" y="54927"/>
                    </a:lnTo>
                    <a:lnTo>
                      <a:pt x="1081201" y="25920"/>
                    </a:lnTo>
                    <a:close/>
                  </a:path>
                  <a:path w="1174114" h="86359">
                    <a:moveTo>
                      <a:pt x="1101443" y="56159"/>
                    </a:moveTo>
                    <a:lnTo>
                      <a:pt x="1090764" y="56159"/>
                    </a:lnTo>
                    <a:lnTo>
                      <a:pt x="1107224" y="84556"/>
                    </a:lnTo>
                    <a:lnTo>
                      <a:pt x="1118336" y="84556"/>
                    </a:lnTo>
                    <a:lnTo>
                      <a:pt x="1101443" y="56159"/>
                    </a:lnTo>
                    <a:close/>
                  </a:path>
                  <a:path w="1174114" h="86359">
                    <a:moveTo>
                      <a:pt x="1116584" y="25920"/>
                    </a:moveTo>
                    <a:lnTo>
                      <a:pt x="1105268" y="25920"/>
                    </a:lnTo>
                    <a:lnTo>
                      <a:pt x="1081201" y="54927"/>
                    </a:lnTo>
                    <a:lnTo>
                      <a:pt x="1100710" y="54927"/>
                    </a:lnTo>
                    <a:lnTo>
                      <a:pt x="1097038" y="48755"/>
                    </a:lnTo>
                    <a:lnTo>
                      <a:pt x="1116584" y="25920"/>
                    </a:lnTo>
                    <a:close/>
                  </a:path>
                  <a:path w="1174114" h="86359">
                    <a:moveTo>
                      <a:pt x="1136662" y="25920"/>
                    </a:moveTo>
                    <a:lnTo>
                      <a:pt x="1125143" y="25920"/>
                    </a:lnTo>
                    <a:lnTo>
                      <a:pt x="1144892" y="60591"/>
                    </a:lnTo>
                    <a:lnTo>
                      <a:pt x="1144892" y="84556"/>
                    </a:lnTo>
                    <a:lnTo>
                      <a:pt x="1154252" y="84556"/>
                    </a:lnTo>
                    <a:lnTo>
                      <a:pt x="1154252" y="60274"/>
                    </a:lnTo>
                    <a:lnTo>
                      <a:pt x="1159779" y="50609"/>
                    </a:lnTo>
                    <a:lnTo>
                      <a:pt x="1149731" y="50609"/>
                    </a:lnTo>
                    <a:lnTo>
                      <a:pt x="1136662" y="25920"/>
                    </a:lnTo>
                    <a:close/>
                  </a:path>
                  <a:path w="1174114" h="86359">
                    <a:moveTo>
                      <a:pt x="1173899" y="25920"/>
                    </a:moveTo>
                    <a:lnTo>
                      <a:pt x="1163002" y="25920"/>
                    </a:lnTo>
                    <a:lnTo>
                      <a:pt x="1149934" y="50609"/>
                    </a:lnTo>
                    <a:lnTo>
                      <a:pt x="1159779" y="50609"/>
                    </a:lnTo>
                    <a:lnTo>
                      <a:pt x="1173899" y="25920"/>
                    </a:lnTo>
                    <a:close/>
                  </a:path>
                </a:pathLst>
              </a:custGeom>
              <a:solidFill>
                <a:srgbClr val="3C3C3B"/>
              </a:solidFill>
            </p:spPr>
            <p:txBody>
              <a:bodyPr wrap="square" lIns="0" tIns="0" rIns="0" bIns="0" rtlCol="0"/>
              <a:lstStyle/>
              <a:p>
                <a:endParaRPr/>
              </a:p>
            </p:txBody>
          </p:sp>
          <p:pic>
            <p:nvPicPr>
              <p:cNvPr id="8" name="object 8"/>
              <p:cNvPicPr/>
              <p:nvPr/>
            </p:nvPicPr>
            <p:blipFill>
              <a:blip r:embed="rId3" cstate="print"/>
              <a:stretch>
                <a:fillRect/>
              </a:stretch>
            </p:blipFill>
            <p:spPr>
              <a:xfrm>
                <a:off x="2097377" y="6853456"/>
                <a:ext cx="1388668" cy="85788"/>
              </a:xfrm>
              <a:prstGeom prst="rect">
                <a:avLst/>
              </a:prstGeom>
            </p:spPr>
          </p:pic>
        </p:grpSp>
        <p:sp>
          <p:nvSpPr>
            <p:cNvPr id="9" name="object 9"/>
            <p:cNvSpPr/>
            <p:nvPr/>
          </p:nvSpPr>
          <p:spPr>
            <a:xfrm>
              <a:off x="1608052" y="6808645"/>
              <a:ext cx="343535" cy="268605"/>
            </a:xfrm>
            <a:custGeom>
              <a:avLst/>
              <a:gdLst/>
              <a:ahLst/>
              <a:cxnLst/>
              <a:rect l="l" t="t" r="r" b="b"/>
              <a:pathLst>
                <a:path w="343535" h="268604">
                  <a:moveTo>
                    <a:pt x="107441" y="61721"/>
                  </a:moveTo>
                  <a:lnTo>
                    <a:pt x="65702" y="69565"/>
                  </a:lnTo>
                  <a:lnTo>
                    <a:pt x="31542" y="91259"/>
                  </a:lnTo>
                  <a:lnTo>
                    <a:pt x="8470" y="124044"/>
                  </a:lnTo>
                  <a:lnTo>
                    <a:pt x="0" y="165163"/>
                  </a:lnTo>
                  <a:lnTo>
                    <a:pt x="8390" y="207970"/>
                  </a:lnTo>
                  <a:lnTo>
                    <a:pt x="31327" y="240568"/>
                  </a:lnTo>
                  <a:lnTo>
                    <a:pt x="65461" y="261323"/>
                  </a:lnTo>
                  <a:lnTo>
                    <a:pt x="107441" y="268604"/>
                  </a:lnTo>
                  <a:lnTo>
                    <a:pt x="123272" y="267395"/>
                  </a:lnTo>
                  <a:lnTo>
                    <a:pt x="138483" y="263856"/>
                  </a:lnTo>
                  <a:lnTo>
                    <a:pt x="152890" y="258119"/>
                  </a:lnTo>
                  <a:lnTo>
                    <a:pt x="166306" y="250316"/>
                  </a:lnTo>
                  <a:lnTo>
                    <a:pt x="161794" y="244030"/>
                  </a:lnTo>
                  <a:lnTo>
                    <a:pt x="107441" y="244030"/>
                  </a:lnTo>
                  <a:lnTo>
                    <a:pt x="75920" y="238538"/>
                  </a:lnTo>
                  <a:lnTo>
                    <a:pt x="51149" y="222813"/>
                  </a:lnTo>
                  <a:lnTo>
                    <a:pt x="34950" y="197980"/>
                  </a:lnTo>
                  <a:lnTo>
                    <a:pt x="29146" y="165163"/>
                  </a:lnTo>
                  <a:lnTo>
                    <a:pt x="35031" y="133552"/>
                  </a:lnTo>
                  <a:lnTo>
                    <a:pt x="51363" y="108584"/>
                  </a:lnTo>
                  <a:lnTo>
                    <a:pt x="76161" y="92190"/>
                  </a:lnTo>
                  <a:lnTo>
                    <a:pt x="107441" y="86296"/>
                  </a:lnTo>
                  <a:lnTo>
                    <a:pt x="155605" y="86296"/>
                  </a:lnTo>
                  <a:lnTo>
                    <a:pt x="161163" y="77152"/>
                  </a:lnTo>
                  <a:lnTo>
                    <a:pt x="148907" y="70642"/>
                  </a:lnTo>
                  <a:lnTo>
                    <a:pt x="135797" y="65793"/>
                  </a:lnTo>
                  <a:lnTo>
                    <a:pt x="121940" y="62766"/>
                  </a:lnTo>
                  <a:lnTo>
                    <a:pt x="107441" y="61721"/>
                  </a:lnTo>
                  <a:close/>
                </a:path>
                <a:path w="343535" h="268604">
                  <a:moveTo>
                    <a:pt x="151739" y="230022"/>
                  </a:moveTo>
                  <a:lnTo>
                    <a:pt x="141119" y="236192"/>
                  </a:lnTo>
                  <a:lnTo>
                    <a:pt x="130220" y="240568"/>
                  </a:lnTo>
                  <a:lnTo>
                    <a:pt x="119026" y="243168"/>
                  </a:lnTo>
                  <a:lnTo>
                    <a:pt x="107441" y="244030"/>
                  </a:lnTo>
                  <a:lnTo>
                    <a:pt x="161794" y="244030"/>
                  </a:lnTo>
                  <a:lnTo>
                    <a:pt x="151739" y="230022"/>
                  </a:lnTo>
                  <a:close/>
                </a:path>
                <a:path w="343535" h="268604">
                  <a:moveTo>
                    <a:pt x="155605" y="86296"/>
                  </a:moveTo>
                  <a:lnTo>
                    <a:pt x="107441" y="86296"/>
                  </a:lnTo>
                  <a:lnTo>
                    <a:pt x="118406" y="87126"/>
                  </a:lnTo>
                  <a:lnTo>
                    <a:pt x="128943" y="89511"/>
                  </a:lnTo>
                  <a:lnTo>
                    <a:pt x="138945" y="93288"/>
                  </a:lnTo>
                  <a:lnTo>
                    <a:pt x="148310" y="98297"/>
                  </a:lnTo>
                  <a:lnTo>
                    <a:pt x="155605" y="86296"/>
                  </a:lnTo>
                  <a:close/>
                </a:path>
                <a:path w="343535" h="268604">
                  <a:moveTo>
                    <a:pt x="75145" y="0"/>
                  </a:moveTo>
                  <a:lnTo>
                    <a:pt x="59436" y="12001"/>
                  </a:lnTo>
                  <a:lnTo>
                    <a:pt x="90004" y="50291"/>
                  </a:lnTo>
                  <a:lnTo>
                    <a:pt x="117157" y="50291"/>
                  </a:lnTo>
                  <a:lnTo>
                    <a:pt x="131231" y="33146"/>
                  </a:lnTo>
                  <a:lnTo>
                    <a:pt x="104292" y="33146"/>
                  </a:lnTo>
                  <a:lnTo>
                    <a:pt x="75145" y="0"/>
                  </a:lnTo>
                  <a:close/>
                </a:path>
                <a:path w="343535" h="268604">
                  <a:moveTo>
                    <a:pt x="133159" y="0"/>
                  </a:moveTo>
                  <a:lnTo>
                    <a:pt x="104292" y="33146"/>
                  </a:lnTo>
                  <a:lnTo>
                    <a:pt x="131231" y="33146"/>
                  </a:lnTo>
                  <a:lnTo>
                    <a:pt x="148590" y="12001"/>
                  </a:lnTo>
                  <a:lnTo>
                    <a:pt x="133159" y="0"/>
                  </a:lnTo>
                  <a:close/>
                </a:path>
                <a:path w="343535" h="268604">
                  <a:moveTo>
                    <a:pt x="260604" y="65150"/>
                  </a:moveTo>
                  <a:lnTo>
                    <a:pt x="201168" y="65150"/>
                  </a:lnTo>
                  <a:lnTo>
                    <a:pt x="201168" y="265175"/>
                  </a:lnTo>
                  <a:lnTo>
                    <a:pt x="228600" y="265175"/>
                  </a:lnTo>
                  <a:lnTo>
                    <a:pt x="228600" y="180593"/>
                  </a:lnTo>
                  <a:lnTo>
                    <a:pt x="281295" y="180593"/>
                  </a:lnTo>
                  <a:lnTo>
                    <a:pt x="280034" y="178879"/>
                  </a:lnTo>
                  <a:lnTo>
                    <a:pt x="298036" y="172695"/>
                  </a:lnTo>
                  <a:lnTo>
                    <a:pt x="313678" y="161555"/>
                  </a:lnTo>
                  <a:lnTo>
                    <a:pt x="317369" y="156019"/>
                  </a:lnTo>
                  <a:lnTo>
                    <a:pt x="228600" y="156019"/>
                  </a:lnTo>
                  <a:lnTo>
                    <a:pt x="228600" y="89725"/>
                  </a:lnTo>
                  <a:lnTo>
                    <a:pt x="316652" y="89725"/>
                  </a:lnTo>
                  <a:lnTo>
                    <a:pt x="306211" y="78330"/>
                  </a:lnTo>
                  <a:lnTo>
                    <a:pt x="284170" y="68298"/>
                  </a:lnTo>
                  <a:lnTo>
                    <a:pt x="260604" y="65150"/>
                  </a:lnTo>
                  <a:close/>
                </a:path>
                <a:path w="343535" h="268604">
                  <a:moveTo>
                    <a:pt x="281295" y="180593"/>
                  </a:moveTo>
                  <a:lnTo>
                    <a:pt x="249173" y="180593"/>
                  </a:lnTo>
                  <a:lnTo>
                    <a:pt x="309181" y="265175"/>
                  </a:lnTo>
                  <a:lnTo>
                    <a:pt x="343471" y="265175"/>
                  </a:lnTo>
                  <a:lnTo>
                    <a:pt x="281295" y="180593"/>
                  </a:lnTo>
                  <a:close/>
                </a:path>
                <a:path w="343535" h="268604">
                  <a:moveTo>
                    <a:pt x="316652" y="89725"/>
                  </a:moveTo>
                  <a:lnTo>
                    <a:pt x="259168" y="89725"/>
                  </a:lnTo>
                  <a:lnTo>
                    <a:pt x="275758" y="92140"/>
                  </a:lnTo>
                  <a:lnTo>
                    <a:pt x="288567" y="98974"/>
                  </a:lnTo>
                  <a:lnTo>
                    <a:pt x="296821" y="109613"/>
                  </a:lnTo>
                  <a:lnTo>
                    <a:pt x="299745" y="123443"/>
                  </a:lnTo>
                  <a:lnTo>
                    <a:pt x="296250" y="138177"/>
                  </a:lnTo>
                  <a:lnTo>
                    <a:pt x="286567" y="148304"/>
                  </a:lnTo>
                  <a:lnTo>
                    <a:pt x="271900" y="154144"/>
                  </a:lnTo>
                  <a:lnTo>
                    <a:pt x="253453" y="156019"/>
                  </a:lnTo>
                  <a:lnTo>
                    <a:pt x="317369" y="156019"/>
                  </a:lnTo>
                  <a:lnTo>
                    <a:pt x="324713" y="145002"/>
                  </a:lnTo>
                  <a:lnTo>
                    <a:pt x="328891" y="122580"/>
                  </a:lnTo>
                  <a:lnTo>
                    <a:pt x="322520" y="96129"/>
                  </a:lnTo>
                  <a:lnTo>
                    <a:pt x="316652" y="89725"/>
                  </a:lnTo>
                  <a:close/>
                </a:path>
              </a:pathLst>
            </a:custGeom>
            <a:solidFill>
              <a:srgbClr val="3C3C3B"/>
            </a:solidFill>
          </p:spPr>
          <p:txBody>
            <a:bodyPr wrap="square" lIns="0" tIns="0" rIns="0" bIns="0" rtlCol="0"/>
            <a:lstStyle/>
            <a:p>
              <a:endParaRPr/>
            </a:p>
          </p:txBody>
        </p:sp>
        <p:sp>
          <p:nvSpPr>
            <p:cNvPr id="10" name="object 10"/>
            <p:cNvSpPr/>
            <p:nvPr/>
          </p:nvSpPr>
          <p:spPr>
            <a:xfrm>
              <a:off x="386993" y="6873795"/>
              <a:ext cx="539750" cy="200025"/>
            </a:xfrm>
            <a:custGeom>
              <a:avLst/>
              <a:gdLst/>
              <a:ahLst/>
              <a:cxnLst/>
              <a:rect l="l" t="t" r="r" b="b"/>
              <a:pathLst>
                <a:path w="539750" h="200025">
                  <a:moveTo>
                    <a:pt x="101447" y="0"/>
                  </a:moveTo>
                  <a:lnTo>
                    <a:pt x="77444" y="0"/>
                  </a:lnTo>
                  <a:lnTo>
                    <a:pt x="0" y="200024"/>
                  </a:lnTo>
                  <a:lnTo>
                    <a:pt x="30010" y="200024"/>
                  </a:lnTo>
                  <a:lnTo>
                    <a:pt x="45440" y="157441"/>
                  </a:lnTo>
                  <a:lnTo>
                    <a:pt x="161725" y="157441"/>
                  </a:lnTo>
                  <a:lnTo>
                    <a:pt x="152316" y="132867"/>
                  </a:lnTo>
                  <a:lnTo>
                    <a:pt x="54584" y="132867"/>
                  </a:lnTo>
                  <a:lnTo>
                    <a:pt x="88023" y="41719"/>
                  </a:lnTo>
                  <a:lnTo>
                    <a:pt x="117420" y="41719"/>
                  </a:lnTo>
                  <a:lnTo>
                    <a:pt x="101447" y="0"/>
                  </a:lnTo>
                  <a:close/>
                </a:path>
                <a:path w="539750" h="200025">
                  <a:moveTo>
                    <a:pt x="161725" y="157441"/>
                  </a:moveTo>
                  <a:lnTo>
                    <a:pt x="130594" y="157441"/>
                  </a:lnTo>
                  <a:lnTo>
                    <a:pt x="146316" y="200024"/>
                  </a:lnTo>
                  <a:lnTo>
                    <a:pt x="178028" y="200024"/>
                  </a:lnTo>
                  <a:lnTo>
                    <a:pt x="161725" y="157441"/>
                  </a:lnTo>
                  <a:close/>
                </a:path>
                <a:path w="539750" h="200025">
                  <a:moveTo>
                    <a:pt x="117420" y="41719"/>
                  </a:moveTo>
                  <a:lnTo>
                    <a:pt x="88303" y="41719"/>
                  </a:lnTo>
                  <a:lnTo>
                    <a:pt x="121742" y="132867"/>
                  </a:lnTo>
                  <a:lnTo>
                    <a:pt x="152316" y="132867"/>
                  </a:lnTo>
                  <a:lnTo>
                    <a:pt x="117420" y="41719"/>
                  </a:lnTo>
                  <a:close/>
                </a:path>
                <a:path w="539750" h="200025">
                  <a:moveTo>
                    <a:pt x="334327" y="0"/>
                  </a:moveTo>
                  <a:lnTo>
                    <a:pt x="204597" y="0"/>
                  </a:lnTo>
                  <a:lnTo>
                    <a:pt x="204597" y="24574"/>
                  </a:lnTo>
                  <a:lnTo>
                    <a:pt x="296900" y="24574"/>
                  </a:lnTo>
                  <a:lnTo>
                    <a:pt x="202323" y="185445"/>
                  </a:lnTo>
                  <a:lnTo>
                    <a:pt x="202323" y="200024"/>
                  </a:lnTo>
                  <a:lnTo>
                    <a:pt x="341477" y="200024"/>
                  </a:lnTo>
                  <a:lnTo>
                    <a:pt x="341477" y="175450"/>
                  </a:lnTo>
                  <a:lnTo>
                    <a:pt x="240322" y="175450"/>
                  </a:lnTo>
                  <a:lnTo>
                    <a:pt x="334327" y="14858"/>
                  </a:lnTo>
                  <a:lnTo>
                    <a:pt x="334327" y="0"/>
                  </a:lnTo>
                  <a:close/>
                </a:path>
                <a:path w="539750" h="200025">
                  <a:moveTo>
                    <a:pt x="393192" y="0"/>
                  </a:moveTo>
                  <a:lnTo>
                    <a:pt x="361480" y="0"/>
                  </a:lnTo>
                  <a:lnTo>
                    <a:pt x="438061" y="200024"/>
                  </a:lnTo>
                  <a:lnTo>
                    <a:pt x="462064" y="200024"/>
                  </a:lnTo>
                  <a:lnTo>
                    <a:pt x="478214" y="158305"/>
                  </a:lnTo>
                  <a:lnTo>
                    <a:pt x="451205" y="158305"/>
                  </a:lnTo>
                  <a:lnTo>
                    <a:pt x="393192" y="0"/>
                  </a:lnTo>
                  <a:close/>
                </a:path>
                <a:path w="539750" h="200025">
                  <a:moveTo>
                    <a:pt x="539496" y="0"/>
                  </a:moveTo>
                  <a:lnTo>
                    <a:pt x="509498" y="0"/>
                  </a:lnTo>
                  <a:lnTo>
                    <a:pt x="451484" y="158305"/>
                  </a:lnTo>
                  <a:lnTo>
                    <a:pt x="478214" y="158305"/>
                  </a:lnTo>
                  <a:lnTo>
                    <a:pt x="539496" y="0"/>
                  </a:lnTo>
                  <a:close/>
                </a:path>
              </a:pathLst>
            </a:custGeom>
            <a:solidFill>
              <a:srgbClr val="3C3C3B"/>
            </a:solidFill>
          </p:spPr>
          <p:txBody>
            <a:bodyPr wrap="square" lIns="0" tIns="0" rIns="0" bIns="0" rtlCol="0"/>
            <a:lstStyle/>
            <a:p>
              <a:endParaRPr/>
            </a:p>
          </p:txBody>
        </p:sp>
        <p:pic>
          <p:nvPicPr>
            <p:cNvPr id="11" name="object 11"/>
            <p:cNvPicPr/>
            <p:nvPr/>
          </p:nvPicPr>
          <p:blipFill>
            <a:blip r:embed="rId4" cstate="print"/>
            <a:stretch>
              <a:fillRect/>
            </a:stretch>
          </p:blipFill>
          <p:spPr>
            <a:xfrm>
              <a:off x="3717362" y="6854142"/>
              <a:ext cx="1578152" cy="84861"/>
            </a:xfrm>
            <a:prstGeom prst="rect">
              <a:avLst/>
            </a:prstGeom>
          </p:spPr>
        </p:pic>
      </p:grpSp>
      <p:sp>
        <p:nvSpPr>
          <p:cNvPr id="12" name="object 12"/>
          <p:cNvSpPr/>
          <p:nvPr/>
        </p:nvSpPr>
        <p:spPr>
          <a:xfrm>
            <a:off x="0" y="7334999"/>
            <a:ext cx="10692130" cy="225425"/>
          </a:xfrm>
          <a:custGeom>
            <a:avLst/>
            <a:gdLst/>
            <a:ahLst/>
            <a:cxnLst/>
            <a:rect l="l" t="t" r="r" b="b"/>
            <a:pathLst>
              <a:path w="10692130" h="225425">
                <a:moveTo>
                  <a:pt x="10692003" y="0"/>
                </a:moveTo>
                <a:lnTo>
                  <a:pt x="0" y="0"/>
                </a:lnTo>
                <a:lnTo>
                  <a:pt x="0" y="225005"/>
                </a:lnTo>
                <a:lnTo>
                  <a:pt x="10692003" y="225005"/>
                </a:lnTo>
                <a:lnTo>
                  <a:pt x="10692003" y="0"/>
                </a:lnTo>
                <a:close/>
              </a:path>
            </a:pathLst>
          </a:custGeom>
          <a:solidFill>
            <a:srgbClr val="BAE1F7"/>
          </a:solidFill>
        </p:spPr>
        <p:txBody>
          <a:bodyPr wrap="square" lIns="0" tIns="0" rIns="0" bIns="0" rtlCol="0"/>
          <a:lstStyle/>
          <a:p>
            <a:endParaRPr/>
          </a:p>
        </p:txBody>
      </p:sp>
      <p:sp>
        <p:nvSpPr>
          <p:cNvPr id="13" name="object 13"/>
          <p:cNvSpPr/>
          <p:nvPr/>
        </p:nvSpPr>
        <p:spPr>
          <a:xfrm>
            <a:off x="0" y="12"/>
            <a:ext cx="10692130" cy="252095"/>
          </a:xfrm>
          <a:custGeom>
            <a:avLst/>
            <a:gdLst/>
            <a:ahLst/>
            <a:cxnLst/>
            <a:rect l="l" t="t" r="r" b="b"/>
            <a:pathLst>
              <a:path w="10692130" h="252095">
                <a:moveTo>
                  <a:pt x="10692003" y="0"/>
                </a:moveTo>
                <a:lnTo>
                  <a:pt x="0" y="0"/>
                </a:lnTo>
                <a:lnTo>
                  <a:pt x="0" y="251993"/>
                </a:lnTo>
                <a:lnTo>
                  <a:pt x="10692003" y="251993"/>
                </a:lnTo>
                <a:lnTo>
                  <a:pt x="10692003" y="0"/>
                </a:lnTo>
                <a:close/>
              </a:path>
            </a:pathLst>
          </a:custGeom>
          <a:solidFill>
            <a:srgbClr val="BAE1F7"/>
          </a:solidFill>
        </p:spPr>
        <p:txBody>
          <a:bodyPr wrap="square" lIns="0" tIns="0" rIns="0" bIns="0" rtlCol="0"/>
          <a:lstStyle/>
          <a:p>
            <a:endParaRPr/>
          </a:p>
        </p:txBody>
      </p:sp>
      <p:sp>
        <p:nvSpPr>
          <p:cNvPr id="14" name="object 14"/>
          <p:cNvSpPr/>
          <p:nvPr/>
        </p:nvSpPr>
        <p:spPr>
          <a:xfrm>
            <a:off x="0" y="6606005"/>
            <a:ext cx="10692130" cy="12700"/>
          </a:xfrm>
          <a:custGeom>
            <a:avLst/>
            <a:gdLst/>
            <a:ahLst/>
            <a:cxnLst/>
            <a:rect l="l" t="t" r="r" b="b"/>
            <a:pathLst>
              <a:path w="10692130" h="12700">
                <a:moveTo>
                  <a:pt x="0" y="0"/>
                </a:moveTo>
                <a:lnTo>
                  <a:pt x="0" y="12700"/>
                </a:lnTo>
                <a:lnTo>
                  <a:pt x="10692003" y="12700"/>
                </a:lnTo>
                <a:lnTo>
                  <a:pt x="10692003" y="0"/>
                </a:lnTo>
                <a:lnTo>
                  <a:pt x="0" y="0"/>
                </a:lnTo>
                <a:close/>
              </a:path>
            </a:pathLst>
          </a:custGeom>
          <a:solidFill>
            <a:srgbClr val="C1E2F8"/>
          </a:solidFill>
        </p:spPr>
        <p:txBody>
          <a:bodyPr wrap="square" lIns="0" tIns="0" rIns="0" bIns="0" rtlCol="0"/>
          <a:lstStyle/>
          <a:p>
            <a:endParaRPr/>
          </a:p>
        </p:txBody>
      </p:sp>
      <p:sp>
        <p:nvSpPr>
          <p:cNvPr id="16" name="object 15"/>
          <p:cNvSpPr txBox="1"/>
          <p:nvPr/>
        </p:nvSpPr>
        <p:spPr>
          <a:xfrm>
            <a:off x="383478" y="446065"/>
            <a:ext cx="8922108" cy="628377"/>
          </a:xfrm>
          <a:prstGeom prst="rect">
            <a:avLst/>
          </a:prstGeom>
        </p:spPr>
        <p:txBody>
          <a:bodyPr vert="horz" wrap="square" lIns="0" tIns="12700" rIns="0" bIns="0" rtlCol="0">
            <a:spAutoFit/>
          </a:bodyPr>
          <a:lstStyle/>
          <a:p>
            <a:r>
              <a:rPr lang="cs-CZ" sz="4000" b="1" dirty="0">
                <a:latin typeface="Tahoma" panose="020B0604030504040204" pitchFamily="34" charset="0"/>
                <a:ea typeface="Tahoma" panose="020B0604030504040204" pitchFamily="34" charset="0"/>
                <a:cs typeface="Tahoma" panose="020B0604030504040204" pitchFamily="34" charset="0"/>
              </a:rPr>
              <a:t>ERA4Health</a:t>
            </a:r>
            <a:r>
              <a:rPr lang="cs-CZ" sz="3200" b="1" dirty="0">
                <a:latin typeface="Tahoma" panose="020B0604030504040204" pitchFamily="34" charset="0"/>
                <a:ea typeface="Tahoma" panose="020B0604030504040204" pitchFamily="34" charset="0"/>
                <a:cs typeface="Tahoma" panose="020B0604030504040204" pitchFamily="34" charset="0"/>
              </a:rPr>
              <a:t> – </a:t>
            </a:r>
            <a:r>
              <a:rPr lang="cs-CZ" sz="4000" b="1" dirty="0">
                <a:latin typeface="Tahoma" panose="020B0604030504040204" pitchFamily="34" charset="0"/>
                <a:ea typeface="Tahoma" panose="020B0604030504040204" pitchFamily="34" charset="0"/>
                <a:cs typeface="Tahoma" panose="020B0604030504040204" pitchFamily="34" charset="0"/>
              </a:rPr>
              <a:t>Složení konsorcia</a:t>
            </a:r>
            <a:endParaRPr lang="cs-CZ" sz="32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ovéPole 16">
            <a:extLst>
              <a:ext uri="{FF2B5EF4-FFF2-40B4-BE49-F238E27FC236}">
                <a16:creationId xmlns:a16="http://schemas.microsoft.com/office/drawing/2014/main" id="{2743FAE3-C9A0-C31D-1407-211191AE8E27}"/>
              </a:ext>
            </a:extLst>
          </p:cNvPr>
          <p:cNvSpPr txBox="1"/>
          <p:nvPr/>
        </p:nvSpPr>
        <p:spPr>
          <a:xfrm>
            <a:off x="0" y="1113820"/>
            <a:ext cx="10528300" cy="4832092"/>
          </a:xfrm>
          <a:prstGeom prst="rect">
            <a:avLst/>
          </a:prstGeom>
          <a:noFill/>
        </p:spPr>
        <p:txBody>
          <a:bodyPr wrap="square" rtlCol="0" anchor="ctr">
            <a:spAutoFit/>
          </a:bodyPr>
          <a:lstStyle/>
          <a:p>
            <a:pPr marL="342900" indent="-342900" algn="just">
              <a:buFont typeface="Arial" panose="020B0604020202020204" pitchFamily="34" charset="0"/>
              <a:buChar char="•"/>
            </a:pPr>
            <a:r>
              <a:rPr lang="cs-CZ" sz="2000" b="1" dirty="0"/>
              <a:t>minimálně 3, maximálně 5 zemí </a:t>
            </a:r>
            <a:r>
              <a:rPr lang="cs-CZ" sz="2000" dirty="0"/>
              <a:t>(do tohoto počtu se nezapočítávají země spolupracovníků (tzv. </a:t>
            </a:r>
            <a:r>
              <a:rPr lang="cs-CZ" sz="2000" dirty="0" err="1"/>
              <a:t>collaborators</a:t>
            </a:r>
            <a:r>
              <a:rPr lang="cs-CZ" sz="2000" dirty="0"/>
              <a:t>). V jednom konsorciu mohou být </a:t>
            </a:r>
            <a:r>
              <a:rPr lang="cs-CZ" sz="2000" b="1" dirty="0"/>
              <a:t>max. 3 spolupracovníci, </a:t>
            </a:r>
            <a:r>
              <a:rPr lang="cs-CZ" sz="2000" dirty="0"/>
              <a:t>tj. partneři, kteří nežádají o finanční prostředky od financující organizace (MZ ČR);</a:t>
            </a:r>
            <a:endParaRPr lang="cs-CZ" sz="2000" b="1" dirty="0"/>
          </a:p>
          <a:p>
            <a:pPr marL="342900" indent="-342900" algn="just">
              <a:buFont typeface="Arial" panose="020B0604020202020204" pitchFamily="34" charset="0"/>
              <a:buChar char="•"/>
            </a:pPr>
            <a:r>
              <a:rPr lang="cs-CZ" sz="2000" b="1" dirty="0"/>
              <a:t>partner musí být způsobilý ze strany financující organizace (MZ ČR</a:t>
            </a:r>
            <a:r>
              <a:rPr lang="cs-CZ" sz="2000" dirty="0"/>
              <a:t>), poskytující účelovou podporu partnerovi;</a:t>
            </a:r>
          </a:p>
          <a:p>
            <a:pPr marL="342900" indent="-342900" algn="just">
              <a:buFont typeface="Arial" panose="020B0604020202020204" pitchFamily="34" charset="0"/>
              <a:buChar char="•"/>
            </a:pPr>
            <a:r>
              <a:rPr lang="cs-CZ" sz="2000" dirty="0"/>
              <a:t>tento partner uzavře dohodu o spolupráci s dalšími dodatečnými náborovými pracovišti (tzv. </a:t>
            </a:r>
            <a:r>
              <a:rPr lang="cs-CZ" sz="2000" dirty="0" err="1"/>
              <a:t>recruiting</a:t>
            </a:r>
            <a:r>
              <a:rPr lang="cs-CZ" sz="2000" dirty="0"/>
              <a:t> </a:t>
            </a:r>
            <a:r>
              <a:rPr lang="cs-CZ" sz="2000" dirty="0" err="1"/>
              <a:t>sites</a:t>
            </a:r>
            <a:r>
              <a:rPr lang="cs-CZ" sz="2000" dirty="0"/>
              <a:t>) a přidělí jim příslušný rozpočet;</a:t>
            </a:r>
          </a:p>
          <a:p>
            <a:pPr marL="342900" indent="-342900" algn="just">
              <a:buFont typeface="Arial" panose="020B0604020202020204" pitchFamily="34" charset="0"/>
              <a:buChar char="•"/>
            </a:pPr>
            <a:r>
              <a:rPr lang="cs-CZ" sz="2000" b="1" dirty="0"/>
              <a:t>maximální počet zemí lze zvýšit na 6 nebo 7</a:t>
            </a:r>
            <a:r>
              <a:rPr lang="cs-CZ" sz="2000" dirty="0"/>
              <a:t>, pokud zahrnují 1, resp. 2 země, a to ČR nebo Lotyšsko;</a:t>
            </a:r>
          </a:p>
          <a:p>
            <a:pPr marL="342900" indent="-342900" algn="just">
              <a:buFont typeface="Arial" panose="020B0604020202020204" pitchFamily="34" charset="0"/>
              <a:buChar char="•"/>
            </a:pPr>
            <a:r>
              <a:rPr lang="cs-CZ" sz="2000" dirty="0"/>
              <a:t>v každém výzkumném konsorciu mohou být zastoupeny </a:t>
            </a:r>
            <a:r>
              <a:rPr lang="cs-CZ" sz="2000" b="1" dirty="0"/>
              <a:t>maximálně 2 financující organizace ze stejné země</a:t>
            </a:r>
            <a:r>
              <a:rPr lang="cs-CZ" sz="2000" dirty="0"/>
              <a:t>. </a:t>
            </a:r>
            <a:r>
              <a:rPr lang="cs-CZ" sz="2000" u="sng" dirty="0"/>
              <a:t>V případě ČR se jedná o jednu financující organizaci, a to MZ ČR;</a:t>
            </a:r>
          </a:p>
          <a:p>
            <a:pPr marL="342900" indent="-342900" algn="just">
              <a:buFont typeface="Arial" panose="020B0604020202020204" pitchFamily="34" charset="0"/>
              <a:buChar char="•"/>
            </a:pPr>
            <a:r>
              <a:rPr lang="cs-CZ" sz="2000" dirty="0"/>
              <a:t>Každý PI může předložit pouze jeden </a:t>
            </a:r>
            <a:r>
              <a:rPr lang="cs-CZ" sz="2000" dirty="0" err="1"/>
              <a:t>pre-proposal</a:t>
            </a:r>
            <a:r>
              <a:rPr lang="cs-CZ" sz="2000" dirty="0"/>
              <a:t> jako koordinátor nebo jako partner.</a:t>
            </a:r>
          </a:p>
          <a:p>
            <a:pPr algn="l"/>
            <a:endParaRPr lang="cs-CZ"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284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34633</TotalTime>
  <Words>4898</Words>
  <Application>Microsoft Office PowerPoint</Application>
  <PresentationFormat>Vlastní</PresentationFormat>
  <Paragraphs>347</Paragraphs>
  <Slides>37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37</vt:i4>
      </vt:variant>
    </vt:vector>
  </HeadingPairs>
  <TitlesOfParts>
    <vt:vector size="44" baseType="lpstr">
      <vt:lpstr>Arial</vt:lpstr>
      <vt:lpstr>Calibri</vt:lpstr>
      <vt:lpstr>Tahoma</vt:lpstr>
      <vt:lpstr>Times New Roman</vt:lpstr>
      <vt:lpstr>Wingdings</vt:lpstr>
      <vt:lpstr>Work Sans</vt:lpstr>
      <vt:lpstr>Office Theme</vt:lpstr>
      <vt:lpstr>Výzvy (ERA4Health, THCS) Evropská partnerství v oblasti zdraví Národní podmínky výzvy  (Application Form)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Buňky se vytrácí z těla – název prezentace</dc:title>
  <dc:creator>Vrbíková Iva Ing.</dc:creator>
  <cp:lastModifiedBy>Kocmanová Monika</cp:lastModifiedBy>
  <cp:revision>516</cp:revision>
  <dcterms:created xsi:type="dcterms:W3CDTF">2023-05-16T10:26:40Z</dcterms:created>
  <dcterms:modified xsi:type="dcterms:W3CDTF">2024-12-20T10:31:22Z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2023-05-16T00:00:00Z</vt:filetime>
  </property>
  <property fmtid="{D5CDD505-2E9C-101B-9397-08002B2CF9AE}" pid="3" name="Creator">
    <vt:lpwstr>Adobe InDesign 18.2 (Windows)</vt:lpwstr>
  </property>
  <property fmtid="{D5CDD505-2E9C-101B-9397-08002B2CF9AE}" pid="4" name="LastSaved">
    <vt:filetime>2023-05-16T00:00:00Z</vt:filetime>
  </property>
  <property fmtid="{D5CDD505-2E9C-101B-9397-08002B2CF9AE}" pid="5" name="Producer">
    <vt:lpwstr>Adobe PDF Library 17.0</vt:lpwstr>
  </property>
</Properties>
</file>